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5" r:id="rId4"/>
  </p:sldMasterIdLst>
  <p:notesMasterIdLst>
    <p:notesMasterId r:id="rId56"/>
  </p:notesMasterIdLst>
  <p:sldIdLst>
    <p:sldId id="256" r:id="rId5"/>
    <p:sldId id="333" r:id="rId6"/>
    <p:sldId id="262" r:id="rId7"/>
    <p:sldId id="266" r:id="rId8"/>
    <p:sldId id="942" r:id="rId9"/>
    <p:sldId id="933" r:id="rId10"/>
    <p:sldId id="258" r:id="rId11"/>
    <p:sldId id="934" r:id="rId12"/>
    <p:sldId id="935" r:id="rId13"/>
    <p:sldId id="936" r:id="rId14"/>
    <p:sldId id="932" r:id="rId15"/>
    <p:sldId id="937" r:id="rId16"/>
    <p:sldId id="335" r:id="rId17"/>
    <p:sldId id="275" r:id="rId18"/>
    <p:sldId id="257" r:id="rId19"/>
    <p:sldId id="772" r:id="rId20"/>
    <p:sldId id="304" r:id="rId21"/>
    <p:sldId id="309" r:id="rId22"/>
    <p:sldId id="315" r:id="rId23"/>
    <p:sldId id="278" r:id="rId24"/>
    <p:sldId id="821" r:id="rId25"/>
    <p:sldId id="822" r:id="rId26"/>
    <p:sldId id="818" r:id="rId27"/>
    <p:sldId id="823" r:id="rId28"/>
    <p:sldId id="745" r:id="rId29"/>
    <p:sldId id="923" r:id="rId30"/>
    <p:sldId id="261" r:id="rId31"/>
    <p:sldId id="924" r:id="rId32"/>
    <p:sldId id="263" r:id="rId33"/>
    <p:sldId id="854" r:id="rId34"/>
    <p:sldId id="760" r:id="rId35"/>
    <p:sldId id="260" r:id="rId36"/>
    <p:sldId id="905" r:id="rId37"/>
    <p:sldId id="265" r:id="rId38"/>
    <p:sldId id="858" r:id="rId39"/>
    <p:sldId id="927" r:id="rId40"/>
    <p:sldId id="928" r:id="rId41"/>
    <p:sldId id="929" r:id="rId42"/>
    <p:sldId id="714" r:id="rId43"/>
    <p:sldId id="907" r:id="rId44"/>
    <p:sldId id="909" r:id="rId45"/>
    <p:sldId id="910" r:id="rId46"/>
    <p:sldId id="911" r:id="rId47"/>
    <p:sldId id="912" r:id="rId48"/>
    <p:sldId id="913" r:id="rId49"/>
    <p:sldId id="914" r:id="rId50"/>
    <p:sldId id="915" r:id="rId51"/>
    <p:sldId id="931" r:id="rId52"/>
    <p:sldId id="836" r:id="rId53"/>
    <p:sldId id="797" r:id="rId54"/>
    <p:sldId id="86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EBF00"/>
    <a:srgbClr val="005A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autoAdjust="0"/>
    <p:restoredTop sz="91136" autoAdjust="0"/>
  </p:normalViewPr>
  <p:slideViewPr>
    <p:cSldViewPr snapToGrid="0" snapToObjects="1">
      <p:cViewPr varScale="1">
        <p:scale>
          <a:sx n="57" d="100"/>
          <a:sy n="57" d="100"/>
        </p:scale>
        <p:origin x="1480" y="60"/>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3BD81-7C9F-401E-9498-364C9F5DB8B3}" type="datetimeFigureOut">
              <a:rPr lang="en-US" smtClean="0"/>
              <a:pPr/>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A213E-2270-4450-B231-EAE675C9D58B}" type="slidenum">
              <a:rPr lang="en-US" smtClean="0"/>
              <a:pPr/>
              <a:t>‹#›</a:t>
            </a:fld>
            <a:endParaRPr lang="en-US"/>
          </a:p>
        </p:txBody>
      </p:sp>
    </p:spTree>
    <p:extLst>
      <p:ext uri="{BB962C8B-B14F-4D97-AF65-F5344CB8AC3E}">
        <p14:creationId xmlns:p14="http://schemas.microsoft.com/office/powerpoint/2010/main" val="205838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1A213E-2270-4450-B231-EAE675C9D58B}" type="slidenum">
              <a:rPr lang="en-US" smtClean="0"/>
              <a:pPr/>
              <a:t>2</a:t>
            </a:fld>
            <a:endParaRPr lang="en-US"/>
          </a:p>
        </p:txBody>
      </p:sp>
    </p:spTree>
    <p:extLst>
      <p:ext uri="{BB962C8B-B14F-4D97-AF65-F5344CB8AC3E}">
        <p14:creationId xmlns:p14="http://schemas.microsoft.com/office/powerpoint/2010/main" val="61692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17</a:t>
            </a:fld>
            <a:endParaRPr lang="en-US"/>
          </a:p>
        </p:txBody>
      </p:sp>
    </p:spTree>
    <p:extLst>
      <p:ext uri="{BB962C8B-B14F-4D97-AF65-F5344CB8AC3E}">
        <p14:creationId xmlns:p14="http://schemas.microsoft.com/office/powerpoint/2010/main" val="176898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20</a:t>
            </a:fld>
            <a:endParaRPr lang="en-US"/>
          </a:p>
        </p:txBody>
      </p:sp>
    </p:spTree>
    <p:extLst>
      <p:ext uri="{BB962C8B-B14F-4D97-AF65-F5344CB8AC3E}">
        <p14:creationId xmlns:p14="http://schemas.microsoft.com/office/powerpoint/2010/main" val="8761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A213E-2270-4450-B231-EAE675C9D58B}" type="slidenum">
              <a:rPr lang="en-US" smtClean="0"/>
              <a:pPr/>
              <a:t>23</a:t>
            </a:fld>
            <a:endParaRPr lang="en-US"/>
          </a:p>
        </p:txBody>
      </p:sp>
    </p:spTree>
    <p:extLst>
      <p:ext uri="{BB962C8B-B14F-4D97-AF65-F5344CB8AC3E}">
        <p14:creationId xmlns:p14="http://schemas.microsoft.com/office/powerpoint/2010/main" val="324354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29</a:t>
            </a:fld>
            <a:endParaRPr lang="en-US"/>
          </a:p>
        </p:txBody>
      </p:sp>
    </p:spTree>
    <p:extLst>
      <p:ext uri="{BB962C8B-B14F-4D97-AF65-F5344CB8AC3E}">
        <p14:creationId xmlns:p14="http://schemas.microsoft.com/office/powerpoint/2010/main" val="191948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31</a:t>
            </a:fld>
            <a:endParaRPr lang="en-US"/>
          </a:p>
        </p:txBody>
      </p:sp>
    </p:spTree>
    <p:extLst>
      <p:ext uri="{BB962C8B-B14F-4D97-AF65-F5344CB8AC3E}">
        <p14:creationId xmlns:p14="http://schemas.microsoft.com/office/powerpoint/2010/main" val="156765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51</a:t>
            </a:fld>
            <a:endParaRPr lang="en-US"/>
          </a:p>
        </p:txBody>
      </p:sp>
    </p:spTree>
    <p:extLst>
      <p:ext uri="{BB962C8B-B14F-4D97-AF65-F5344CB8AC3E}">
        <p14:creationId xmlns:p14="http://schemas.microsoft.com/office/powerpoint/2010/main" val="3810209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88365"/>
            <a:ext cx="8229600" cy="1143000"/>
          </a:xfrm>
        </p:spPr>
        <p:txBody>
          <a:bodyPr/>
          <a:lstStyle>
            <a:lvl1pPr>
              <a:defRPr>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Text Placeholder 2"/>
          <p:cNvSpPr>
            <a:spLocks noGrp="1"/>
          </p:cNvSpPr>
          <p:nvPr>
            <p:ph type="body" idx="1"/>
          </p:nvPr>
        </p:nvSpPr>
        <p:spPr>
          <a:xfrm>
            <a:off x="457200" y="5031365"/>
            <a:ext cx="8229600" cy="1099578"/>
          </a:xfrm>
        </p:spPr>
        <p:txBody>
          <a:bodyPr anchor="t"/>
          <a:lstStyle>
            <a:lvl1pPr marL="0" indent="0" algn="ctr">
              <a:buNone/>
              <a:defRPr sz="2000">
                <a:solidFill>
                  <a:srgbClr val="AEBF00"/>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36921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C8D35-40E7-4581-974F-4DA0128AD499}" type="datetime1">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1696006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413051"/>
            <a:ext cx="7772400" cy="1362075"/>
          </a:xfrm>
        </p:spPr>
        <p:txBody>
          <a:bodyPr anchor="t"/>
          <a:lstStyle>
            <a:lvl1pPr algn="ctr">
              <a:defRPr sz="4000" b="1" cap="none"/>
            </a:lvl1pPr>
          </a:lstStyle>
          <a:p>
            <a:r>
              <a:rPr lang="en-US" dirty="0"/>
              <a:t>Click to edit master title style</a:t>
            </a:r>
          </a:p>
        </p:txBody>
      </p:sp>
      <p:sp>
        <p:nvSpPr>
          <p:cNvPr id="3" name="Text Placeholder 2"/>
          <p:cNvSpPr>
            <a:spLocks noGrp="1"/>
          </p:cNvSpPr>
          <p:nvPr>
            <p:ph type="body" idx="1"/>
          </p:nvPr>
        </p:nvSpPr>
        <p:spPr>
          <a:xfrm>
            <a:off x="722313" y="4775126"/>
            <a:ext cx="7772400" cy="993849"/>
          </a:xfrm>
        </p:spPr>
        <p:txBody>
          <a:bodyPr anchor="t"/>
          <a:lstStyle>
            <a:lvl1pPr marL="0" indent="0" algn="ctr">
              <a:buNone/>
              <a:defRPr sz="2000">
                <a:solidFill>
                  <a:srgbClr val="AEBF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25554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16FB51-578A-4F83-8BC4-4A0B7223C92B}" type="datetime1">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81314348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3081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7057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308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57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70A8C7-8507-421D-9D1E-1AEF082F4CEF}" type="datetime1">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2377124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90736B-AC3B-4C18-9F78-1DC344E7C741}" type="datetime1">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03060326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FC28-D3B6-47B1-9638-E1BA853745F4}" type="datetime1">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42105937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5554-A504-4B19-A480-913246F0851F}"/>
              </a:ext>
            </a:extLst>
          </p:cNvPr>
          <p:cNvSpPr>
            <a:spLocks noGrp="1"/>
          </p:cNvSpPr>
          <p:nvPr>
            <p:ph type="title" hasCustomPrompt="1"/>
          </p:nvPr>
        </p:nvSpPr>
        <p:spPr>
          <a:xfrm>
            <a:off x="367645" y="686553"/>
            <a:ext cx="8406353" cy="600074"/>
          </a:xfrm>
        </p:spPr>
        <p:txBody>
          <a:bodyPr/>
          <a:lstStyle>
            <a:lvl1pPr>
              <a:defRPr baseline="0"/>
            </a:lvl1pPr>
          </a:lstStyle>
          <a:p>
            <a:r>
              <a:rPr lang="en-US" dirty="0"/>
              <a:t>CLICK TO EDIT MASTER TITLE STYLE</a:t>
            </a:r>
          </a:p>
        </p:txBody>
      </p:sp>
      <p:sp>
        <p:nvSpPr>
          <p:cNvPr id="10" name="Content Placeholder 9">
            <a:extLst>
              <a:ext uri="{FF2B5EF4-FFF2-40B4-BE49-F238E27FC236}">
                <a16:creationId xmlns:a16="http://schemas.microsoft.com/office/drawing/2014/main" id="{709C4421-844C-41DB-9C35-F9EC98A06ECC}"/>
              </a:ext>
            </a:extLst>
          </p:cNvPr>
          <p:cNvSpPr>
            <a:spLocks noGrp="1"/>
          </p:cNvSpPr>
          <p:nvPr>
            <p:ph sz="quarter" idx="11"/>
          </p:nvPr>
        </p:nvSpPr>
        <p:spPr>
          <a:xfrm>
            <a:off x="367645" y="1520826"/>
            <a:ext cx="8406353" cy="4118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9">
            <a:extLst>
              <a:ext uri="{FF2B5EF4-FFF2-40B4-BE49-F238E27FC236}">
                <a16:creationId xmlns:a16="http://schemas.microsoft.com/office/drawing/2014/main" id="{A7DE78E6-5118-4844-BA7B-C572DB21D6AC}"/>
              </a:ext>
            </a:extLst>
          </p:cNvPr>
          <p:cNvSpPr>
            <a:spLocks noGrp="1"/>
          </p:cNvSpPr>
          <p:nvPr>
            <p:ph sz="quarter" idx="12" hasCustomPrompt="1"/>
          </p:nvPr>
        </p:nvSpPr>
        <p:spPr>
          <a:xfrm>
            <a:off x="2040313" y="5740922"/>
            <a:ext cx="6733685" cy="381980"/>
          </a:xfrm>
        </p:spPr>
        <p:txBody>
          <a:bodyPr>
            <a:normAutofit/>
          </a:bodyPr>
          <a:lstStyle>
            <a:lvl1pPr marL="0" indent="0" algn="r">
              <a:buNone/>
              <a:defRPr sz="900"/>
            </a:lvl1pPr>
          </a:lstStyle>
          <a:p>
            <a:pPr lvl="0"/>
            <a:r>
              <a:rPr lang="en-US" dirty="0"/>
              <a:t>Click to add source</a:t>
            </a:r>
          </a:p>
        </p:txBody>
      </p:sp>
      <p:sp>
        <p:nvSpPr>
          <p:cNvPr id="15" name="Slide Number Placeholder 5">
            <a:extLst>
              <a:ext uri="{FF2B5EF4-FFF2-40B4-BE49-F238E27FC236}">
                <a16:creationId xmlns:a16="http://schemas.microsoft.com/office/drawing/2014/main" id="{0CF84088-90AF-4D66-ADE6-EC18BF6246B5}"/>
              </a:ext>
            </a:extLst>
          </p:cNvPr>
          <p:cNvSpPr>
            <a:spLocks noGrp="1"/>
          </p:cNvSpPr>
          <p:nvPr>
            <p:ph type="sldNum" sz="quarter" idx="4"/>
          </p:nvPr>
        </p:nvSpPr>
        <p:spPr>
          <a:xfrm>
            <a:off x="6716598" y="6158392"/>
            <a:ext cx="2057400" cy="365125"/>
          </a:xfrm>
          <a:prstGeom prst="rect">
            <a:avLst/>
          </a:prstGeom>
        </p:spPr>
        <p:txBody>
          <a:bodyPr vert="horz" lIns="91440" tIns="45720" rIns="91440" bIns="45720" rtlCol="0" anchor="ctr"/>
          <a:lstStyle>
            <a:lvl1pPr algn="r">
              <a:defRPr sz="900">
                <a:solidFill>
                  <a:srgbClr val="646464"/>
                </a:solidFill>
                <a:latin typeface="Calibri" panose="020F0502020204030204" pitchFamily="34" charset="0"/>
                <a:cs typeface="Calibri" panose="020F0502020204030204" pitchFamily="34" charset="0"/>
              </a:defRPr>
            </a:lvl1pPr>
          </a:lstStyle>
          <a:p>
            <a:fld id="{DCCBD2E9-B7AB-4954-9314-9E0B640DE022}" type="slidenum">
              <a:rPr lang="en-US" smtClean="0"/>
              <a:pPr/>
              <a:t>‹#›</a:t>
            </a:fld>
            <a:endParaRPr lang="en-US" dirty="0"/>
          </a:p>
        </p:txBody>
      </p:sp>
    </p:spTree>
    <p:extLst>
      <p:ext uri="{BB962C8B-B14F-4D97-AF65-F5344CB8AC3E}">
        <p14:creationId xmlns:p14="http://schemas.microsoft.com/office/powerpoint/2010/main" val="242137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096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1800"/>
            <a:ext cx="2133600" cy="365125"/>
          </a:xfrm>
          <a:prstGeom prst="rect">
            <a:avLst/>
          </a:prstGeom>
        </p:spPr>
        <p:txBody>
          <a:bodyPr vert="horz" lIns="91440" tIns="45720" rIns="91440" bIns="45720" rtlCol="0" anchor="ctr"/>
          <a:lstStyle>
            <a:lvl1pPr algn="l">
              <a:defRPr sz="1200">
                <a:solidFill>
                  <a:srgbClr val="FFFFFF"/>
                </a:solidFill>
              </a:defRPr>
            </a:lvl1pPr>
          </a:lstStyle>
          <a:p>
            <a:fld id="{20CA3964-0A8B-4102-9D2E-5A70BC41C5B1}" type="datetime1">
              <a:rPr lang="en-US" smtClean="0"/>
              <a:pPr/>
              <a:t>4/17/2020</a:t>
            </a:fld>
            <a:endParaRPr lang="en-US" dirty="0"/>
          </a:p>
        </p:txBody>
      </p:sp>
      <p:sp>
        <p:nvSpPr>
          <p:cNvPr id="5" name="Footer Placeholder 4"/>
          <p:cNvSpPr>
            <a:spLocks noGrp="1"/>
          </p:cNvSpPr>
          <p:nvPr>
            <p:ph type="ftr" sz="quarter" idx="3"/>
          </p:nvPr>
        </p:nvSpPr>
        <p:spPr>
          <a:xfrm>
            <a:off x="3124200" y="647180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6471800"/>
            <a:ext cx="2133600" cy="365125"/>
          </a:xfrm>
          <a:prstGeom prst="rect">
            <a:avLst/>
          </a:prstGeom>
        </p:spPr>
        <p:txBody>
          <a:bodyPr vert="horz" lIns="91440" tIns="45720" rIns="91440" bIns="45720" rtlCol="0" anchor="ctr"/>
          <a:lstStyle>
            <a:lvl1pPr algn="r">
              <a:defRPr sz="1200">
                <a:solidFill>
                  <a:schemeClr val="bg1"/>
                </a:solidFill>
              </a:defRPr>
            </a:lvl1pPr>
          </a:lstStyle>
          <a:p>
            <a:fld id="{5D86E084-3352-1048-A7D3-AB1A259C9C49}" type="slidenum">
              <a:rPr lang="en-US" smtClean="0"/>
              <a:pPr/>
              <a:t>‹#›</a:t>
            </a:fld>
            <a:endParaRPr lang="en-US" dirty="0"/>
          </a:p>
        </p:txBody>
      </p:sp>
    </p:spTree>
    <p:extLst>
      <p:ext uri="{BB962C8B-B14F-4D97-AF65-F5344CB8AC3E}">
        <p14:creationId xmlns:p14="http://schemas.microsoft.com/office/powerpoint/2010/main" val="1457889675"/>
      </p:ext>
    </p:extLst>
  </p:cSld>
  <p:clrMap bg1="lt1" tx1="dk1" bg2="lt2" tx2="dk2" accent1="accent1" accent2="accent2" accent3="accent3" accent4="accent4" accent5="accent5" accent6="accent6" hlink="hlink" folHlink="folHlink"/>
  <p:sldLayoutIdLst>
    <p:sldLayoutId id="2147493502" r:id="rId1"/>
    <p:sldLayoutId id="2147493467" r:id="rId2"/>
    <p:sldLayoutId id="2147493468" r:id="rId3"/>
    <p:sldLayoutId id="2147493469" r:id="rId4"/>
    <p:sldLayoutId id="2147493470" r:id="rId5"/>
    <p:sldLayoutId id="2147493471" r:id="rId6"/>
    <p:sldLayoutId id="2147493472" r:id="rId7"/>
    <p:sldLayoutId id="2147493503" r:id="rId8"/>
  </p:sldLayoutIdLst>
  <p:transition spd="slow">
    <p:wipe/>
  </p:transition>
  <p:hf hdr="0" ftr="0"/>
  <p:txStyles>
    <p:titleStyle>
      <a:lvl1pPr algn="ctr" defTabSz="457200" rtl="0" eaLnBrk="1" latinLnBrk="0" hangingPunct="1">
        <a:spcBef>
          <a:spcPct val="0"/>
        </a:spcBef>
        <a:buNone/>
        <a:defRPr sz="3800" b="1" kern="1200">
          <a:solidFill>
            <a:srgbClr val="005AA2"/>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nks.gd/l/eyJhbGciOiJIUzI1NiJ9.eyJidWxsZXRpbl9saW5rX2lkIjoxMDMsInVyaSI6ImJwMjpjbGljayIsImJ1bGxldGluX2lkIjoiMjAyMDA0MDguMTk5MDY0NzEiLCJ1cmwiOiJodHRwczovL2xua3MuZ2QvbC9leUpoYkdjaU9pSklVekkxTmlKOS5leUppZFd4c1pYUnBibDlzYVc1clgybGtJam94TURFc0luVnlhU0k2SW1Kd01qcGpiR2xqYXlJc0ltSjFiR3hsZEdsdVgybGtJam9pTWpBeU1EQTBNRGN1TVRrNE9ETTFNakVpTENKMWNtd2lPaUpvZEhSd09pOHZkM2QzTG1OdGN5NW5iM1l2Wm1sc1pYTXZaRzlqZFcxbGJuUXZRV05qWld4bGNtRjBaV1F0WVc1a0xVRmtkbUZ1WTJWa0xWQmhlVzFsYm5SekxVWmhZM1F0VTJobFpYUXVjR1JtSW4wLlg2eEQ1QXF2aFhHNF9lTW1mWlNCcW92MkN4ZUd1Smg2SzRsdUdHVENJdlUvYnIvNzcxNDM2MjgzNTktbCJ9.dNRLyf7Xz5f651oI4SPuhenI-y-O8uR9aHzC5WLYgXM/br/77160417967-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mJ1bGxldGluX2lkIjoiMjAyMDAzMjcuMTk0MjkwNTEiLCJ1cmwiOiJodHRwczovL3FwcC1jbS1wcm9kLWNvbnRlbnQuczMuYW1hem9uYXdzLmNvbS91cGxvYWRzLzk2Ni9RUFAlMjBDT1ZJRC0xOSUyMFJlc3BvbnNlJTIwRmFjdCUyMFNoZWV0LnBkZiJ9.sG6VL7AvgAlk1qD76_yEUvhPo9639mjENprCGa_H3nw/br/76750119927-l" TargetMode="External"/><Relationship Id="rId2" Type="http://schemas.openxmlformats.org/officeDocument/2006/relationships/hyperlink" Target="https://lnks.gd/l/eyJhbGciOiJIUzI1NiJ9.eyJidWxsZXRpbl9saW5rX2lkIjoxMDAsInVyaSI6ImJwMjpjbGljayIsImJ1bGxldGluX2lkIjoiMjAyMDAzMjcuMTk0MjkwNTEiLCJ1cmwiOiJodHRwczovL3d3dy5jbXMuZ292L2ZpbGVzL2RvY3VtZW50L2d1aWRhbmNlLW1lbW8tZXhjZXB0aW9ucy1hbmQtZXh0ZW5zaW9ucy1xdWFsaXR5LXJlcG9ydGluZy1hbmQtdmFsdWUtYmFzZWQtcHVyY2hhc2luZy1wcm9ncmFtcy5wZGYifQ.JtxkG7EF8dN8spUojqvuTkV2FBZ5wCjWfgSM_dVeZtE/br/76750119927-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qpp-cm-prod-content.s3.amazonaws.com/uploads/966/QPP%20COVID-19%20Response%20Fact%20Sheet.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cms.gov/medicare-coverage-database/details/ncd-details.aspx?NCDId=294&amp;ncdver=1&amp;bc=AQAAQAAAAAAA&amp;" TargetMode="External"/><Relationship Id="rId13" Type="http://schemas.openxmlformats.org/officeDocument/2006/relationships/hyperlink" Target="https://www.cms.gov/medicare-coverage-database/details/ncd-details.aspx?NCDId=186&amp;ncdver=1&amp;bc=AQAAQAAAAAAA&amp;" TargetMode="External"/><Relationship Id="rId18" Type="http://schemas.openxmlformats.org/officeDocument/2006/relationships/hyperlink" Target="https://www.cms.gov/medicare-coverage-database/details/ncd-details.aspx?NCDId=263&amp;ncdver=3&amp;bc=AQAAQAAAAAAA&amp;" TargetMode="External"/><Relationship Id="rId3" Type="http://schemas.openxmlformats.org/officeDocument/2006/relationships/hyperlink" Target="https://www.cms.gov/medicare-coverage-database/details/ncd-details.aspx?NCDId=176&amp;ncdver=2&amp;bc=AQAAQAAAAAAA&amp;" TargetMode="External"/><Relationship Id="rId7" Type="http://schemas.openxmlformats.org/officeDocument/2006/relationships/hyperlink" Target="https://www.cms.gov/medicare-coverage-database/details/ncd-details.aspx?NCDId=298&amp;ncdver=1&amp;bc=AQAAQAAAAAAA&amp;" TargetMode="External"/><Relationship Id="rId12" Type="http://schemas.openxmlformats.org/officeDocument/2006/relationships/hyperlink" Target="https://www.cms.gov/medicare-coverage-database/details/ncd-details.aspx?NCDId=287&amp;ncdver=1&amp;bc=AQAAQAAAAAAA&amp;" TargetMode="External"/><Relationship Id="rId17" Type="http://schemas.openxmlformats.org/officeDocument/2006/relationships/hyperlink" Target="https://www.cms.gov/medicare-coverage-database/details/ncd-details.aspx?NCDId=211&amp;ncdver=5&amp;bc=AQAAQAAAAAAA&amp;" TargetMode="External"/><Relationship Id="rId2" Type="http://schemas.openxmlformats.org/officeDocument/2006/relationships/hyperlink" Target="https://www.cms.gov/medicare-coverage-database/details/ncd-details.aspx?NCDId=256&amp;ncdver=2&amp;bc=AQAAQAAAAAAA&amp;" TargetMode="External"/><Relationship Id="rId16" Type="http://schemas.openxmlformats.org/officeDocument/2006/relationships/hyperlink" Target="https://www.cms.gov/medicare-coverage-database/details/ncd-details.aspx?NCDId=336&amp;ncdver=1&amp;bc=AQAAQAAAAAAA&amp;" TargetMode="External"/><Relationship Id="rId1" Type="http://schemas.openxmlformats.org/officeDocument/2006/relationships/slideLayout" Target="../slideLayouts/slideLayout2.xml"/><Relationship Id="rId6" Type="http://schemas.openxmlformats.org/officeDocument/2006/relationships/hyperlink" Target="https://www.cms.gov/medicare-coverage-database/details/ncd-details.aspx?NCDId=323&amp;ncdver=1&amp;bc=AQAAQAAAAAAA&amp;" TargetMode="External"/><Relationship Id="rId11" Type="http://schemas.openxmlformats.org/officeDocument/2006/relationships/hyperlink" Target="https://www.cms.gov/medicare-coverage-database/details/ncd-details.aspx?NCDId=177&amp;ncdver=6&amp;bc=AQAAQAAAAAAA&amp;" TargetMode="External"/><Relationship Id="rId5" Type="http://schemas.openxmlformats.org/officeDocument/2006/relationships/hyperlink" Target="https://www.cms.gov/medicare-coverage-database/details/ncd-details.aspx?NCDId=288&amp;ncdver=3&amp;bc=AQAAQAAAAAAA&amp;" TargetMode="External"/><Relationship Id="rId15" Type="http://schemas.openxmlformats.org/officeDocument/2006/relationships/hyperlink" Target="https://www.cms.gov/medicare-coverage-database/details/ncd-details.aspx?NCDId=331&amp;ncdver=4&amp;bc=AQAAQAAAAAAA&amp;" TargetMode="External"/><Relationship Id="rId10" Type="http://schemas.openxmlformats.org/officeDocument/2006/relationships/hyperlink" Target="https://www.cms.gov/medicare-coverage-database/details/ncd-details.aspx?NCDId=178&amp;ncdver=2&amp;bc=AQAAQAAAAAAA&amp;" TargetMode="External"/><Relationship Id="rId19" Type="http://schemas.openxmlformats.org/officeDocument/2006/relationships/hyperlink" Target="https://www.cms.gov/medicare-coverage-database/indexes/ncd-alphabetical-index.aspx?bc=AQAAAAAAAAAA&amp;" TargetMode="External"/><Relationship Id="rId4" Type="http://schemas.openxmlformats.org/officeDocument/2006/relationships/hyperlink" Target="https://www.cms.gov/medicare-coverage-database/details/ncd-details.aspx?NCDId=255&amp;ncdver=1&amp;bc=AQAAQAAAAAAA&amp;" TargetMode="External"/><Relationship Id="rId9" Type="http://schemas.openxmlformats.org/officeDocument/2006/relationships/hyperlink" Target="https://www.cms.gov/medicare-coverage-database/details/ncd-details.aspx?NCDId=364&amp;ncdver=1&amp;bc=AQAAQAAAAAAA&amp;" TargetMode="External"/><Relationship Id="rId14" Type="http://schemas.openxmlformats.org/officeDocument/2006/relationships/hyperlink" Target="https://www.cms.gov/medicare-coverage-database/details/ncd-details.aspx?NCDId=292&amp;ncdver=2&amp;bc=AQAAQAAAAAAA&am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med.noridianmedicare.com/documents/10525/5321621/Local+Coverage+Determination+for+Stereotactic+Body+Radiation+Therapy+%28L34224%29" TargetMode="External"/><Relationship Id="rId3" Type="http://schemas.openxmlformats.org/officeDocument/2006/relationships/hyperlink" Target="https://med.noridianmedicare.com/documents/10546/6990981/Intensity+Modulated+Radiation+Therapy+%28IMRT%29" TargetMode="External"/><Relationship Id="rId7" Type="http://schemas.openxmlformats.org/officeDocument/2006/relationships/hyperlink" Target="https://med.noridianmedicare.com/documents/10546/6990981/Percutaneous+Vertebral+Augmentation+%28PVA%29%20for+Osteoporotic+Vertebral+Compression+Fracture+%28VCF%29%20LCD" TargetMode="External"/><Relationship Id="rId2" Type="http://schemas.openxmlformats.org/officeDocument/2006/relationships/hyperlink" Target="https://med.noridianmedicare.com/documents/10546/6990981/Chest+X-Ray+LCD" TargetMode="External"/><Relationship Id="rId1" Type="http://schemas.openxmlformats.org/officeDocument/2006/relationships/slideLayout" Target="../slideLayouts/slideLayout2.xml"/><Relationship Id="rId6" Type="http://schemas.openxmlformats.org/officeDocument/2006/relationships/hyperlink" Target="https://med.noridianmedicare.com/documents/10546/6990981/MRI+and+CT+Scans+of+the+Head+and+Neck+LCD" TargetMode="External"/><Relationship Id="rId5" Type="http://schemas.openxmlformats.org/officeDocument/2006/relationships/hyperlink" Target="https://med.noridianmedicare.com/documents/10546/6990981/Magnetic-Resonance-Guided+Focused+Ultrasound+Surgery+%28MRgFUS%29%20for+Essential+Tremor+LCD" TargetMode="External"/><Relationship Id="rId10" Type="http://schemas.openxmlformats.org/officeDocument/2006/relationships/hyperlink" Target="https://med.noridianmedicare.com/web/jeb/policies/lcd/active" TargetMode="External"/><Relationship Id="rId4" Type="http://schemas.openxmlformats.org/officeDocument/2006/relationships/hyperlink" Target="https://med.noridianmedicare.com/documents/10546/6990981/Lumbar+MRI+LCD" TargetMode="External"/><Relationship Id="rId9" Type="http://schemas.openxmlformats.org/officeDocument/2006/relationships/hyperlink" Target="https://med.noridianmedicare.com/documents/10525/5321621/Local+Coverage+Determination+for+Stereotactic+Radiosurgery+%28L34223%29"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ms.gov/About-CMS/Agency-Information/Emergency/EPRO/Current-Emergencies/Current-Emergencies-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s3.amazonaws.com/public-inspection.federalregister.gov/2019-16041.pdf"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hhs.gov/provider-relief/index.html" TargetMode="External"/><Relationship Id="rId2" Type="http://schemas.openxmlformats.org/officeDocument/2006/relationships/hyperlink" Target="https://www.cms.gov/newsroom/press-releases/cms-approves-approximately-34-billion-providers-acceleratedadvance-payment-program-medicar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vid19.linkhealth.com/#/step/1"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files/document/Accelerated-and-Advanced-Payments-Fact-Sheet.pdf" TargetMode="External"/><Relationship Id="rId2" Type="http://schemas.openxmlformats.org/officeDocument/2006/relationships/hyperlink" Target="https://lnks.gd/l/eyJhbGciOiJIUzI1NiJ9.eyJidWxsZXRpbl9saW5rX2lkIjoxMDMsInVyaSI6ImJwMjpjbGljayIsImJ1bGxldGluX2lkIjoiMjAyMDA0MDguMTk5MDY0NzEiLCJ1cmwiOiJodHRwczovL2xua3MuZ2QvbC9leUpoYkdjaU9pSklVekkxTmlKOS5leUppZFd4c1pYUnBibDlzYVc1clgybGtJam94TURFc0luVnlhU0k2SW1Kd01qcGpiR2xqYXlJc0ltSjFiR3hsZEdsdVgybGtJam9pTWpBeU1EQTBNRGN1TVRrNE9ETTFNakVpTENKMWNtd2lPaUpvZEhSd09pOHZkM2QzTG1OdGN5NW5iM1l2Wm1sc1pYTXZaRzlqZFcxbGJuUXZRV05qWld4bGNtRjBaV1F0WVc1a0xVRmtkbUZ1WTJWa0xWQmhlVzFsYm5SekxVWmhZM1F0VTJobFpYUXVjR1JtSW4wLlg2eEQ1QXF2aFhHNF9lTW1mWlNCcW92MkN4ZUd1Smg2SzRsdUdHVENJdlUvYnIvNzcxNDM2MjgzNTktbCJ9.dNRLyf7Xz5f651oI4SPuhenI-y-O8uR9aHzC5WLYgXM/br/77160417967-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37" y="3645965"/>
            <a:ext cx="8588326" cy="923599"/>
          </a:xfrm>
        </p:spPr>
        <p:txBody>
          <a:bodyPr>
            <a:noAutofit/>
          </a:bodyPr>
          <a:lstStyle/>
          <a:p>
            <a:r>
              <a:rPr lang="en-US" sz="3600" dirty="0">
                <a:solidFill>
                  <a:srgbClr val="FFFF00"/>
                </a:solidFill>
                <a:latin typeface="Arial Black" pitchFamily="34" charset="0"/>
              </a:rPr>
              <a:t>MEDICARE FOR RADIOLOGISTS:</a:t>
            </a:r>
            <a:br>
              <a:rPr lang="en-US" sz="3600" dirty="0">
                <a:solidFill>
                  <a:srgbClr val="FFFF00"/>
                </a:solidFill>
                <a:latin typeface="Arial Black" pitchFamily="34" charset="0"/>
              </a:rPr>
            </a:br>
            <a:r>
              <a:rPr lang="en-US" sz="3600" dirty="0">
                <a:solidFill>
                  <a:srgbClr val="FFFF00"/>
                </a:solidFill>
                <a:latin typeface="Arial Black" pitchFamily="34" charset="0"/>
              </a:rPr>
              <a:t>What is New for 2020-2021</a:t>
            </a:r>
          </a:p>
        </p:txBody>
      </p:sp>
      <p:sp>
        <p:nvSpPr>
          <p:cNvPr id="3" name="Text Placeholder 2"/>
          <p:cNvSpPr>
            <a:spLocks noGrp="1"/>
          </p:cNvSpPr>
          <p:nvPr>
            <p:ph type="body" idx="1"/>
          </p:nvPr>
        </p:nvSpPr>
        <p:spPr/>
        <p:txBody>
          <a:bodyPr>
            <a:normAutofit lnSpcReduction="10000"/>
          </a:bodyPr>
          <a:lstStyle/>
          <a:p>
            <a:r>
              <a:rPr lang="en-US" dirty="0">
                <a:solidFill>
                  <a:schemeClr val="bg1"/>
                </a:solidFill>
                <a:latin typeface="Arial Black" panose="020B0A04020102020204" pitchFamily="34" charset="0"/>
              </a:rPr>
              <a:t>Via Webinar</a:t>
            </a:r>
          </a:p>
          <a:p>
            <a:r>
              <a:rPr lang="en-US" dirty="0">
                <a:solidFill>
                  <a:schemeClr val="bg1"/>
                </a:solidFill>
                <a:latin typeface="Arial Black" panose="020B0A04020102020204" pitchFamily="34" charset="0"/>
              </a:rPr>
              <a:t>April 16, 2020</a:t>
            </a:r>
          </a:p>
          <a:p>
            <a:r>
              <a:rPr lang="en-US" dirty="0">
                <a:solidFill>
                  <a:schemeClr val="bg1"/>
                </a:solidFill>
                <a:latin typeface="Arial Black" panose="020B0A04020102020204" pitchFamily="34" charset="0"/>
              </a:rPr>
              <a:t>6:00-7:00 PM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6BB3-AF3F-4E24-9F41-C1F39D343B0F}"/>
              </a:ext>
            </a:extLst>
          </p:cNvPr>
          <p:cNvSpPr>
            <a:spLocks noGrp="1"/>
          </p:cNvSpPr>
          <p:nvPr>
            <p:ph type="title"/>
          </p:nvPr>
        </p:nvSpPr>
        <p:spPr>
          <a:xfrm>
            <a:off x="185057" y="53700"/>
            <a:ext cx="8773886" cy="1143000"/>
          </a:xfrm>
          <a:solidFill>
            <a:schemeClr val="bg1"/>
          </a:solidFill>
        </p:spPr>
        <p:txBody>
          <a:bodyPr>
            <a:normAutofit fontScale="90000"/>
          </a:bodyPr>
          <a:lstStyle/>
          <a:p>
            <a:r>
              <a:rPr lang="en-US" dirty="0">
                <a:latin typeface="Arial Black" panose="020B0A04020102020204" pitchFamily="34" charset="0"/>
              </a:rPr>
              <a:t>REQUESTING ADVANCED PAYMENT</a:t>
            </a:r>
          </a:p>
        </p:txBody>
      </p:sp>
      <p:sp>
        <p:nvSpPr>
          <p:cNvPr id="3" name="Content Placeholder 2">
            <a:extLst>
              <a:ext uri="{FF2B5EF4-FFF2-40B4-BE49-F238E27FC236}">
                <a16:creationId xmlns:a16="http://schemas.microsoft.com/office/drawing/2014/main" id="{5E9146D5-D0FF-488B-9247-F747479C611C}"/>
              </a:ext>
            </a:extLst>
          </p:cNvPr>
          <p:cNvSpPr>
            <a:spLocks noGrp="1"/>
          </p:cNvSpPr>
          <p:nvPr>
            <p:ph idx="1"/>
          </p:nvPr>
        </p:nvSpPr>
        <p:spPr>
          <a:xfrm>
            <a:off x="0" y="990601"/>
            <a:ext cx="8871856" cy="5867399"/>
          </a:xfrm>
        </p:spPr>
        <p:txBody>
          <a:bodyPr>
            <a:normAutofit fontScale="25000" lnSpcReduction="20000"/>
          </a:bodyPr>
          <a:lstStyle/>
          <a:p>
            <a:r>
              <a:rPr lang="en-US" sz="8400" dirty="0">
                <a:solidFill>
                  <a:schemeClr val="accent5">
                    <a:lumMod val="50000"/>
                  </a:schemeClr>
                </a:solidFill>
                <a:latin typeface="Arial Black" panose="020B0A04020102020204" pitchFamily="34" charset="0"/>
              </a:rPr>
              <a:t>Complete Request Form</a:t>
            </a:r>
          </a:p>
          <a:p>
            <a:pPr lvl="1"/>
            <a:r>
              <a:rPr lang="en-US" sz="7200" b="1" dirty="0">
                <a:solidFill>
                  <a:srgbClr val="002060"/>
                </a:solidFill>
                <a:latin typeface="Arial Black" panose="020B0A04020102020204" pitchFamily="34" charset="0"/>
              </a:rPr>
              <a:t>Noridian Healthcare Solutions - Jurisdiction E &amp; F</a:t>
            </a:r>
          </a:p>
          <a:p>
            <a:pPr lvl="1"/>
            <a:r>
              <a:rPr lang="en-US" sz="7200" dirty="0">
                <a:solidFill>
                  <a:srgbClr val="002060"/>
                </a:solidFill>
                <a:latin typeface="Arial Black" panose="020B0A04020102020204" pitchFamily="34" charset="0"/>
              </a:rPr>
              <a:t>Toll-free Hotline: 1-866-575-4067 Hours of Operation: 8:00 am – 6:00 pm CT </a:t>
            </a:r>
          </a:p>
          <a:p>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Provider/supplier identification information:</a:t>
            </a:r>
          </a:p>
          <a:p>
            <a:pPr lvl="1"/>
            <a:r>
              <a:rPr lang="en-US" sz="7200" dirty="0" err="1">
                <a:solidFill>
                  <a:srgbClr val="002060"/>
                </a:solidFill>
                <a:latin typeface="Arial Black" panose="020B0A04020102020204" pitchFamily="34" charset="0"/>
              </a:rPr>
              <a:t>i</a:t>
            </a:r>
            <a:r>
              <a:rPr lang="en-US" sz="7200" dirty="0">
                <a:solidFill>
                  <a:srgbClr val="002060"/>
                </a:solidFill>
                <a:latin typeface="Arial Black" panose="020B0A04020102020204" pitchFamily="34" charset="0"/>
              </a:rPr>
              <a:t>. Legal Business Name/ Legal Name;</a:t>
            </a:r>
          </a:p>
          <a:p>
            <a:pPr lvl="1"/>
            <a:r>
              <a:rPr lang="en-US" sz="7200" dirty="0">
                <a:solidFill>
                  <a:srgbClr val="002060"/>
                </a:solidFill>
                <a:latin typeface="Arial Black" panose="020B0A04020102020204" pitchFamily="34" charset="0"/>
              </a:rPr>
              <a:t>ii. Correspondence Address;</a:t>
            </a:r>
          </a:p>
          <a:p>
            <a:pPr lvl="1"/>
            <a:r>
              <a:rPr lang="en-US" sz="7200" dirty="0">
                <a:solidFill>
                  <a:srgbClr val="002060"/>
                </a:solidFill>
                <a:latin typeface="Arial Black" panose="020B0A04020102020204" pitchFamily="34" charset="0"/>
              </a:rPr>
              <a:t>iii. National Provider Identifier (NPI);</a:t>
            </a:r>
          </a:p>
          <a:p>
            <a:pPr lvl="1"/>
            <a:r>
              <a:rPr lang="en-US" sz="7200" dirty="0">
                <a:solidFill>
                  <a:srgbClr val="002060"/>
                </a:solidFill>
                <a:latin typeface="Arial Black" panose="020B0A04020102020204" pitchFamily="34" charset="0"/>
              </a:rPr>
              <a:t>iv. Other information as required by the MAC</a:t>
            </a:r>
          </a:p>
          <a:p>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Amount requested based on your need: </a:t>
            </a:r>
          </a:p>
          <a:p>
            <a:pPr lvl="1"/>
            <a:r>
              <a:rPr lang="en-US" sz="7200" dirty="0">
                <a:solidFill>
                  <a:srgbClr val="002060"/>
                </a:solidFill>
                <a:latin typeface="Arial Black" panose="020B0A04020102020204" pitchFamily="34" charset="0"/>
              </a:rPr>
              <a:t>Most providers and suppliers will be able to request up to 100% of the </a:t>
            </a:r>
            <a:r>
              <a:rPr lang="en-US" sz="7200" dirty="0" err="1">
                <a:solidFill>
                  <a:srgbClr val="002060"/>
                </a:solidFill>
                <a:latin typeface="Arial Black" panose="020B0A04020102020204" pitchFamily="34" charset="0"/>
              </a:rPr>
              <a:t>Medicarepayment</a:t>
            </a:r>
            <a:r>
              <a:rPr lang="en-US" sz="7200" dirty="0">
                <a:solidFill>
                  <a:srgbClr val="002060"/>
                </a:solidFill>
                <a:latin typeface="Arial Black" panose="020B0A04020102020204" pitchFamily="34" charset="0"/>
              </a:rPr>
              <a:t> amount for a three-month period </a:t>
            </a:r>
          </a:p>
          <a:p>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Reason for request: </a:t>
            </a:r>
            <a:endParaRPr lang="en-US" sz="8400" dirty="0"/>
          </a:p>
          <a:p>
            <a:pPr lvl="1"/>
            <a:r>
              <a:rPr lang="en-US" sz="7200" dirty="0">
                <a:solidFill>
                  <a:srgbClr val="002060"/>
                </a:solidFill>
                <a:latin typeface="Arial Black" panose="020B0A04020102020204" pitchFamily="34" charset="0"/>
              </a:rPr>
              <a:t>Please check box 2</a:t>
            </a:r>
            <a:r>
              <a:rPr lang="en-US" sz="7200" dirty="0">
                <a:latin typeface="Arial Black" panose="020B0A04020102020204" pitchFamily="34" charset="0"/>
              </a:rPr>
              <a:t> </a:t>
            </a:r>
          </a:p>
          <a:p>
            <a:pPr lvl="1"/>
            <a:r>
              <a:rPr lang="en-US" sz="7200" dirty="0">
                <a:solidFill>
                  <a:srgbClr val="002060"/>
                </a:solidFill>
                <a:latin typeface="Arial Black" panose="020B0A04020102020204" pitchFamily="34" charset="0"/>
              </a:rPr>
              <a:t>State request is for an accelerated/advance payment due to COVID-19 pandemic</a:t>
            </a:r>
          </a:p>
          <a:p>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Signed by an authorized representative of the provider.</a:t>
            </a:r>
          </a:p>
          <a:p>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Submit form: electronically, or FAX, e-mail, regular mail or contact Noridian</a:t>
            </a:r>
          </a:p>
          <a:p>
            <a:endParaRPr lang="en-US" sz="4300" dirty="0">
              <a:solidFill>
                <a:srgbClr val="002060"/>
              </a:solidFill>
              <a:latin typeface="Arial Black" panose="020B0A04020102020204" pitchFamily="34" charset="0"/>
            </a:endParaRPr>
          </a:p>
          <a:p>
            <a:pPr lvl="1"/>
            <a:endParaRPr lang="en-US" sz="4300" dirty="0"/>
          </a:p>
          <a:p>
            <a:endParaRPr lang="en-US" sz="4300" dirty="0"/>
          </a:p>
          <a:p>
            <a:endParaRPr lang="en-US" sz="43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pPr marL="0" indent="0">
              <a:buNone/>
            </a:pPr>
            <a:endPar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400" dirty="0">
              <a:solidFill>
                <a:srgbClr val="002060"/>
              </a:solidFill>
              <a:latin typeface="Arial Black" panose="020B0A04020102020204" pitchFamily="34" charset="0"/>
            </a:endParaRPr>
          </a:p>
          <a:p>
            <a:endParaRPr lang="en-US" dirty="0"/>
          </a:p>
          <a:p>
            <a:endPar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400" dirty="0">
              <a:solidFill>
                <a:srgbClr val="002060"/>
              </a:solidFill>
              <a:latin typeface="Arial Black" panose="020B0A04020102020204" pitchFamily="34" charset="0"/>
            </a:endParaRPr>
          </a:p>
          <a:p>
            <a:endParaRPr lang="en-US" sz="2400" dirty="0">
              <a:latin typeface="Arial Black" panose="020B0A04020102020204" pitchFamily="34" charset="0"/>
            </a:endParaRPr>
          </a:p>
          <a:p>
            <a:r>
              <a:rPr lang="en-US" sz="1800" b="1" dirty="0">
                <a:latin typeface="Arial Black" panose="020B0A04020102020204" pitchFamily="34" charset="0"/>
              </a:rPr>
              <a:t> </a:t>
            </a:r>
          </a:p>
          <a:p>
            <a:pPr lvl="1"/>
            <a:endParaRPr lang="en-US" sz="2000" dirty="0">
              <a:solidFill>
                <a:schemeClr val="accent5">
                  <a:lumMod val="50000"/>
                </a:schemeClr>
              </a:solidFill>
              <a:latin typeface="Arial Black" panose="020B0A04020102020204" pitchFamily="34" charset="0"/>
            </a:endParaRPr>
          </a:p>
        </p:txBody>
      </p:sp>
      <p:sp>
        <p:nvSpPr>
          <p:cNvPr id="4" name="Date Placeholder 3">
            <a:extLst>
              <a:ext uri="{FF2B5EF4-FFF2-40B4-BE49-F238E27FC236}">
                <a16:creationId xmlns:a16="http://schemas.microsoft.com/office/drawing/2014/main" id="{1A6B12DA-2F9E-4B8E-BF15-68E2BA6758E5}"/>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850FA880-2199-4CFA-B216-F0C856C6B68D}"/>
              </a:ext>
            </a:extLst>
          </p:cNvPr>
          <p:cNvSpPr>
            <a:spLocks noGrp="1"/>
          </p:cNvSpPr>
          <p:nvPr>
            <p:ph type="sldNum" sz="quarter" idx="12"/>
          </p:nvPr>
        </p:nvSpPr>
        <p:spPr/>
        <p:txBody>
          <a:bodyPr/>
          <a:lstStyle/>
          <a:p>
            <a:fld id="{5D86E084-3352-1048-A7D3-AB1A259C9C49}" type="slidenum">
              <a:rPr lang="en-US" smtClean="0"/>
              <a:pPr/>
              <a:t>10</a:t>
            </a:fld>
            <a:endParaRPr lang="en-US"/>
          </a:p>
        </p:txBody>
      </p:sp>
      <p:sp>
        <p:nvSpPr>
          <p:cNvPr id="6" name="TextBox 5">
            <a:extLst>
              <a:ext uri="{FF2B5EF4-FFF2-40B4-BE49-F238E27FC236}">
                <a16:creationId xmlns:a16="http://schemas.microsoft.com/office/drawing/2014/main" id="{D2B4C749-085A-48F0-BFB7-DEC8ADA115E7}"/>
              </a:ext>
            </a:extLst>
          </p:cNvPr>
          <p:cNvSpPr txBox="1"/>
          <p:nvPr/>
        </p:nvSpPr>
        <p:spPr>
          <a:xfrm>
            <a:off x="3516086" y="6471800"/>
            <a:ext cx="2950027" cy="400110"/>
          </a:xfrm>
          <a:prstGeom prst="rect">
            <a:avLst/>
          </a:prstGeom>
          <a:solidFill>
            <a:schemeClr val="bg1"/>
          </a:solidFill>
        </p:spPr>
        <p:txBody>
          <a:bodyPr wrap="square" rtlCol="0">
            <a:spAutoFit/>
          </a:bodyPr>
          <a:lstStyle/>
          <a:p>
            <a:r>
              <a:rPr lang="en-US" sz="20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hlinkClick r:id="rId2">
                  <a:extLst>
                    <a:ext uri="{A12FA001-AC4F-418D-AE19-62706E023703}">
                      <ahyp:hlinkClr xmlns:ahyp="http://schemas.microsoft.com/office/drawing/2018/hyperlinkcolor" val="tx"/>
                    </a:ext>
                  </a:extLst>
                </a:hlinkClick>
              </a:rPr>
              <a:t>See Fact Sheet</a:t>
            </a:r>
            <a:endParaRPr lang="en-US" sz="2000" dirty="0"/>
          </a:p>
        </p:txBody>
      </p:sp>
    </p:spTree>
    <p:extLst>
      <p:ext uri="{BB962C8B-B14F-4D97-AF65-F5344CB8AC3E}">
        <p14:creationId xmlns:p14="http://schemas.microsoft.com/office/powerpoint/2010/main" val="46016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F14D6C-7B17-4C13-8F0B-3AD045946A70}"/>
              </a:ext>
            </a:extLst>
          </p:cNvPr>
          <p:cNvSpPr/>
          <p:nvPr/>
        </p:nvSpPr>
        <p:spPr>
          <a:xfrm>
            <a:off x="42333" y="6341533"/>
            <a:ext cx="8449734" cy="516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C1CC65-7A46-4F73-BE68-15BFC0D678BC}"/>
              </a:ext>
            </a:extLst>
          </p:cNvPr>
          <p:cNvSpPr/>
          <p:nvPr/>
        </p:nvSpPr>
        <p:spPr>
          <a:xfrm>
            <a:off x="42333" y="21075"/>
            <a:ext cx="9059333" cy="11727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403555C-6434-420D-87CA-3C36CA0545F3}"/>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C3CCACFF-9A46-4301-BC6B-AF0845144A17}"/>
              </a:ext>
            </a:extLst>
          </p:cNvPr>
          <p:cNvSpPr>
            <a:spLocks noGrp="1"/>
          </p:cNvSpPr>
          <p:nvPr>
            <p:ph type="sldNum" sz="quarter" idx="12"/>
          </p:nvPr>
        </p:nvSpPr>
        <p:spPr/>
        <p:txBody>
          <a:bodyPr/>
          <a:lstStyle/>
          <a:p>
            <a:fld id="{5D86E084-3352-1048-A7D3-AB1A259C9C49}" type="slidenum">
              <a:rPr lang="en-US" smtClean="0"/>
              <a:pPr/>
              <a:t>11</a:t>
            </a:fld>
            <a:endParaRPr lang="en-US"/>
          </a:p>
        </p:txBody>
      </p:sp>
      <p:sp>
        <p:nvSpPr>
          <p:cNvPr id="4" name="Rectangle 3">
            <a:extLst>
              <a:ext uri="{FF2B5EF4-FFF2-40B4-BE49-F238E27FC236}">
                <a16:creationId xmlns:a16="http://schemas.microsoft.com/office/drawing/2014/main" id="{A5F8222B-5077-4599-A471-69E64DFF281F}"/>
              </a:ext>
            </a:extLst>
          </p:cNvPr>
          <p:cNvSpPr/>
          <p:nvPr/>
        </p:nvSpPr>
        <p:spPr>
          <a:xfrm>
            <a:off x="42333" y="27470"/>
            <a:ext cx="9210524" cy="6745436"/>
          </a:xfrm>
          <a:prstGeom prst="rect">
            <a:avLst/>
          </a:prstGeom>
        </p:spPr>
        <p:txBody>
          <a:bodyPr wrap="square">
            <a:spAutoFit/>
          </a:bodyPr>
          <a:lstStyle/>
          <a:p>
            <a:pPr algn="ctr">
              <a:spcAft>
                <a:spcPts val="375"/>
              </a:spcAft>
            </a:pPr>
            <a:r>
              <a:rPr lang="en-US" sz="2400" b="1" u="sng" dirty="0">
                <a:solidFill>
                  <a:srgbClr val="052BFF"/>
                </a:solidFill>
                <a:latin typeface="Arial Black" panose="020B0A04020102020204" pitchFamily="34" charset="0"/>
                <a:ea typeface="Times New Roman" panose="02020603050405020304" pitchFamily="18" charset="0"/>
              </a:rPr>
              <a:t>Quality Payment Program and Quality Reporting Program/Value Based Purchasing Program COVID-19 Relief</a:t>
            </a:r>
            <a:endParaRPr lang="en-US" sz="1600" b="1"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On March 22, 2020, CMS announced relief for clinicians, providers, hospitals and facilities participating in quality reporting programs in response to the 2019 Novel Coronavirus (COVID-19). This memorandum and factsheet supplements and provides additional guidance to health care providers with regard to the announcement. </a:t>
            </a: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CMS has extended the 2019 Merit-based Incentive Payment System (MIPS) data submission deadline from March 31 by 30 days to April 30, 2020. This and other efforts are to provide relief to clinicians responding to the COVID-19 pandemic. </a:t>
            </a: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In addition, the MIPS automatic extreme and uncontrollable circumstances policy will apply to MIPS eligible clinicians who do not submit their MIPS data by  April 30, 2020 deadline.</a:t>
            </a: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You can find a copy of the memo here:  </a:t>
            </a:r>
            <a:r>
              <a:rPr lang="en-US" sz="21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Memo</a:t>
            </a:r>
            <a:endPar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endParaRP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You can find a copy of the fact sheet here:  </a:t>
            </a:r>
            <a:r>
              <a:rPr lang="en-US" sz="21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Fact Sheet</a:t>
            </a:r>
            <a:endPar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endParaRPr>
          </a:p>
        </p:txBody>
      </p:sp>
    </p:spTree>
    <p:extLst>
      <p:ext uri="{BB962C8B-B14F-4D97-AF65-F5344CB8AC3E}">
        <p14:creationId xmlns:p14="http://schemas.microsoft.com/office/powerpoint/2010/main" val="237557041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9C237-30F9-46E4-8F63-10C739A61A77}"/>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C506DB8A-7112-45F9-B07C-C3D1DD2F5DCF}"/>
              </a:ext>
            </a:extLst>
          </p:cNvPr>
          <p:cNvSpPr>
            <a:spLocks noGrp="1"/>
          </p:cNvSpPr>
          <p:nvPr>
            <p:ph type="sldNum" sz="quarter" idx="12"/>
          </p:nvPr>
        </p:nvSpPr>
        <p:spPr/>
        <p:txBody>
          <a:bodyPr/>
          <a:lstStyle/>
          <a:p>
            <a:fld id="{5D86E084-3352-1048-A7D3-AB1A259C9C49}" type="slidenum">
              <a:rPr lang="en-US" smtClean="0"/>
              <a:pPr/>
              <a:t>12</a:t>
            </a:fld>
            <a:endParaRPr lang="en-US"/>
          </a:p>
        </p:txBody>
      </p:sp>
      <p:pic>
        <p:nvPicPr>
          <p:cNvPr id="4" name="Picture 3">
            <a:extLst>
              <a:ext uri="{FF2B5EF4-FFF2-40B4-BE49-F238E27FC236}">
                <a16:creationId xmlns:a16="http://schemas.microsoft.com/office/drawing/2014/main" id="{88A83D79-28E8-4CD7-800E-EC2182E0EE41}"/>
              </a:ext>
            </a:extLst>
          </p:cNvPr>
          <p:cNvPicPr>
            <a:picLocks noChangeAspect="1"/>
          </p:cNvPicPr>
          <p:nvPr/>
        </p:nvPicPr>
        <p:blipFill>
          <a:blip r:embed="rId2"/>
          <a:stretch>
            <a:fillRect/>
          </a:stretch>
        </p:blipFill>
        <p:spPr>
          <a:xfrm>
            <a:off x="1" y="17285"/>
            <a:ext cx="9045108" cy="5616596"/>
          </a:xfrm>
          <a:prstGeom prst="rect">
            <a:avLst/>
          </a:prstGeom>
        </p:spPr>
      </p:pic>
      <p:sp>
        <p:nvSpPr>
          <p:cNvPr id="5" name="TextBox 4">
            <a:extLst>
              <a:ext uri="{FF2B5EF4-FFF2-40B4-BE49-F238E27FC236}">
                <a16:creationId xmlns:a16="http://schemas.microsoft.com/office/drawing/2014/main" id="{BB80B3E0-2D32-4EBE-89C1-C5B20B65A778}"/>
              </a:ext>
            </a:extLst>
          </p:cNvPr>
          <p:cNvSpPr txBox="1"/>
          <p:nvPr/>
        </p:nvSpPr>
        <p:spPr>
          <a:xfrm>
            <a:off x="1312333" y="5638699"/>
            <a:ext cx="7095067" cy="1015663"/>
          </a:xfrm>
          <a:prstGeom prst="rect">
            <a:avLst/>
          </a:prstGeom>
          <a:solidFill>
            <a:srgbClr val="FFFF00"/>
          </a:solidFill>
        </p:spPr>
        <p:txBody>
          <a:bodyPr wrap="square" rtlCol="0">
            <a:spAutoFit/>
          </a:bodyPr>
          <a:lstStyle/>
          <a:p>
            <a:r>
              <a:rPr lang="en-US" sz="2000" dirty="0">
                <a:latin typeface="Arial Black" panose="020B0A04020102020204" pitchFamily="34" charset="0"/>
                <a:hlinkClick r:id="rId3"/>
              </a:rPr>
              <a:t>https://qpp-cm-prod-content.s3.amazonaws.com/uploads/966/QPP%20COVID-19%20Response%20Fact%20Sheet.pdf</a:t>
            </a:r>
            <a:r>
              <a:rPr lang="en-US" sz="2000" dirty="0">
                <a:latin typeface="Arial Black" panose="020B0A04020102020204" pitchFamily="34" charset="0"/>
              </a:rPr>
              <a:t> </a:t>
            </a:r>
          </a:p>
        </p:txBody>
      </p:sp>
    </p:spTree>
    <p:extLst>
      <p:ext uri="{BB962C8B-B14F-4D97-AF65-F5344CB8AC3E}">
        <p14:creationId xmlns:p14="http://schemas.microsoft.com/office/powerpoint/2010/main" val="176544939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127873" y="289560"/>
            <a:ext cx="8761254" cy="1143000"/>
          </a:xfrm>
          <a:solidFill>
            <a:schemeClr val="bg1"/>
          </a:solidFill>
        </p:spPr>
        <p:txBody>
          <a:bodyPr vert="horz" wrap="square" lIns="91440" tIns="45720" rIns="91440" bIns="45720" numCol="1" anchor="t" anchorCtr="0" compatLnSpc="1">
            <a:prstTxWarp prst="textNoShape">
              <a:avLst/>
            </a:prstTxWarp>
            <a:normAutofit fontScale="90000"/>
          </a:bodyPr>
          <a:lstStyle/>
          <a:p>
            <a:pPr eaLnBrk="1" hangingPunct="1">
              <a:defRPr/>
            </a:pPr>
            <a:r>
              <a:rPr lang="en-US" sz="4000" b="0" dirty="0">
                <a:solidFill>
                  <a:srgbClr val="0070C0"/>
                </a:solidFill>
                <a:effectLst>
                  <a:outerShdw blurRad="38100" dist="38100" dir="2700000" algn="tl">
                    <a:srgbClr val="C0C0C0"/>
                  </a:outerShdw>
                </a:effectLst>
                <a:latin typeface="Arial Black" pitchFamily="34" charset="0"/>
              </a:rPr>
              <a:t>DOCUMENTING REASONABLE &amp; NECESSARY:</a:t>
            </a:r>
          </a:p>
        </p:txBody>
      </p:sp>
      <p:sp>
        <p:nvSpPr>
          <p:cNvPr id="207875" name="Rectangle 3"/>
          <p:cNvSpPr>
            <a:spLocks noGrp="1" noChangeArrowheads="1"/>
          </p:cNvSpPr>
          <p:nvPr>
            <p:ph type="body" idx="1"/>
          </p:nvPr>
        </p:nvSpPr>
        <p:spPr>
          <a:xfrm>
            <a:off x="179388" y="1417638"/>
            <a:ext cx="4456113" cy="5029200"/>
          </a:xfrm>
        </p:spPr>
        <p:txBody>
          <a:bodyPr/>
          <a:lstStyle/>
          <a:p>
            <a:pPr eaLnBrk="1" hangingPunct="1">
              <a:defRPr/>
            </a:pPr>
            <a:r>
              <a:rPr lang="en-US" sz="3200" dirty="0">
                <a:solidFill>
                  <a:schemeClr val="accent5">
                    <a:lumMod val="50000"/>
                  </a:schemeClr>
                </a:solidFill>
                <a:effectLst>
                  <a:outerShdw blurRad="38100" dist="38100" dir="2700000" algn="tl">
                    <a:srgbClr val="C0C0C0"/>
                  </a:outerShdw>
                </a:effectLst>
                <a:latin typeface="Arial Black" pitchFamily="34" charset="0"/>
              </a:rPr>
              <a:t>Only the actual physician who is treating the patient knows what is reasonable and necessary for that patient being evaluated and treated.</a:t>
            </a:r>
          </a:p>
        </p:txBody>
      </p:sp>
      <p:sp>
        <p:nvSpPr>
          <p:cNvPr id="207876" name="Text Box 4"/>
          <p:cNvSpPr txBox="1">
            <a:spLocks noChangeArrowheads="1"/>
          </p:cNvSpPr>
          <p:nvPr/>
        </p:nvSpPr>
        <p:spPr bwMode="auto">
          <a:xfrm>
            <a:off x="4635501" y="1417638"/>
            <a:ext cx="4508499"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FontTx/>
              <a:buChar char="•"/>
              <a:defRPr/>
            </a:pPr>
            <a:r>
              <a:rPr lang="en-US" sz="3200" dirty="0">
                <a:solidFill>
                  <a:srgbClr val="002060"/>
                </a:solidFill>
                <a:latin typeface="Arial Black" pitchFamily="34" charset="0"/>
              </a:rPr>
              <a:t>The only way a Noridian reviewer can determine if something is (was) reasonable and necessary on a claim is to review the complete documentation submitted</a:t>
            </a:r>
          </a:p>
          <a:p>
            <a:pPr>
              <a:spcBef>
                <a:spcPct val="50000"/>
              </a:spcBef>
              <a:defRPr/>
            </a:pPr>
            <a:endParaRPr lang="en-US" dirty="0">
              <a:solidFill>
                <a:schemeClr val="accent2"/>
              </a:solidFill>
            </a:endParaRPr>
          </a:p>
        </p:txBody>
      </p:sp>
    </p:spTree>
    <p:extLst>
      <p:ext uri="{BB962C8B-B14F-4D97-AF65-F5344CB8AC3E}">
        <p14:creationId xmlns:p14="http://schemas.microsoft.com/office/powerpoint/2010/main" val="109688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p:cTn id="7" dur="500" fill="hold"/>
                                        <p:tgtEl>
                                          <p:spTgt spid="20787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078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787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078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207876"/>
                                        </p:tgtEl>
                                        <p:attrNameLst>
                                          <p:attrName>style.visibility</p:attrName>
                                        </p:attrNameLst>
                                      </p:cBhvr>
                                      <p:to>
                                        <p:strVal val="visible"/>
                                      </p:to>
                                    </p:set>
                                    <p:anim calcmode="lin" valueType="num">
                                      <p:cBhvr>
                                        <p:cTn id="15" dur="500" fill="hold"/>
                                        <p:tgtEl>
                                          <p:spTgt spid="207876"/>
                                        </p:tgtEl>
                                        <p:attrNameLst>
                                          <p:attrName>ppt_x</p:attrName>
                                        </p:attrNameLst>
                                      </p:cBhvr>
                                      <p:tavLst>
                                        <p:tav tm="0">
                                          <p:val>
                                            <p:strVal val="#ppt_x+#ppt_w/2"/>
                                          </p:val>
                                        </p:tav>
                                        <p:tav tm="100000">
                                          <p:val>
                                            <p:strVal val="#ppt_x"/>
                                          </p:val>
                                        </p:tav>
                                      </p:tavLst>
                                    </p:anim>
                                    <p:anim calcmode="lin" valueType="num">
                                      <p:cBhvr>
                                        <p:cTn id="16" dur="500" fill="hold"/>
                                        <p:tgtEl>
                                          <p:spTgt spid="207876"/>
                                        </p:tgtEl>
                                        <p:attrNameLst>
                                          <p:attrName>ppt_y</p:attrName>
                                        </p:attrNameLst>
                                      </p:cBhvr>
                                      <p:tavLst>
                                        <p:tav tm="0">
                                          <p:val>
                                            <p:strVal val="#ppt_y"/>
                                          </p:val>
                                        </p:tav>
                                        <p:tav tm="100000">
                                          <p:val>
                                            <p:strVal val="#ppt_y"/>
                                          </p:val>
                                        </p:tav>
                                      </p:tavLst>
                                    </p:anim>
                                    <p:anim calcmode="lin" valueType="num">
                                      <p:cBhvr>
                                        <p:cTn id="17" dur="500" fill="hold"/>
                                        <p:tgtEl>
                                          <p:spTgt spid="207876"/>
                                        </p:tgtEl>
                                        <p:attrNameLst>
                                          <p:attrName>ppt_w</p:attrName>
                                        </p:attrNameLst>
                                      </p:cBhvr>
                                      <p:tavLst>
                                        <p:tav tm="0">
                                          <p:val>
                                            <p:fltVal val="0"/>
                                          </p:val>
                                        </p:tav>
                                        <p:tav tm="100000">
                                          <p:val>
                                            <p:strVal val="#ppt_w"/>
                                          </p:val>
                                        </p:tav>
                                      </p:tavLst>
                                    </p:anim>
                                    <p:anim calcmode="lin" valueType="num">
                                      <p:cBhvr>
                                        <p:cTn id="18" dur="500" fill="hold"/>
                                        <p:tgtEl>
                                          <p:spTgt spid="2078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P spid="2078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E7755-DE80-49B9-8A4E-5B0A46BBD4BE}"/>
              </a:ext>
            </a:extLst>
          </p:cNvPr>
          <p:cNvSpPr/>
          <p:nvPr/>
        </p:nvSpPr>
        <p:spPr>
          <a:xfrm>
            <a:off x="0" y="6302829"/>
            <a:ext cx="9144000" cy="5551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10" name="Rectangle 2"/>
          <p:cNvSpPr>
            <a:spLocks noGrp="1" noChangeArrowheads="1"/>
          </p:cNvSpPr>
          <p:nvPr>
            <p:ph type="title"/>
          </p:nvPr>
        </p:nvSpPr>
        <p:spPr bwMode="auto">
          <a:xfrm>
            <a:off x="195263" y="428625"/>
            <a:ext cx="8948737"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sz="4400" dirty="0">
                <a:effectLst>
                  <a:outerShdw blurRad="38100" dist="38100" dir="2700000" algn="tl">
                    <a:srgbClr val="000000">
                      <a:alpha val="43137"/>
                    </a:srgbClr>
                  </a:outerShdw>
                </a:effectLst>
                <a:latin typeface="Arial Black" pitchFamily="34" charset="0"/>
              </a:rPr>
              <a:t>LOOKING AT EMR CLAIMS</a:t>
            </a:r>
          </a:p>
        </p:txBody>
      </p:sp>
      <p:sp>
        <p:nvSpPr>
          <p:cNvPr id="210947" name="Rectangle 3"/>
          <p:cNvSpPr>
            <a:spLocks noGrp="1" noChangeArrowheads="1"/>
          </p:cNvSpPr>
          <p:nvPr>
            <p:ph type="body" idx="1"/>
          </p:nvPr>
        </p:nvSpPr>
        <p:spPr>
          <a:xfrm>
            <a:off x="0" y="1345987"/>
            <a:ext cx="9144000" cy="5662613"/>
          </a:xfrm>
        </p:spPr>
        <p:txBody>
          <a:bodyPr>
            <a:normAutofit fontScale="92500" lnSpcReduction="10000"/>
          </a:bodyPr>
          <a:lstStyle/>
          <a:p>
            <a:pPr eaLnBrk="1" hangingPunct="1">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EMR Must be up to date for each visit—not cloned</a:t>
            </a:r>
          </a:p>
          <a:p>
            <a:pPr eaLnBrk="1" hangingPunct="1">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Reasonable and Necessary still rules in                2019 for each visit and each service</a:t>
            </a:r>
          </a:p>
          <a:p>
            <a:pPr eaLnBrk="1" hangingPunct="1">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Review of systems: must be coherent &amp;            Decision Making Most Important </a:t>
            </a:r>
          </a:p>
          <a:p>
            <a:pPr lvl="1">
              <a:lnSpc>
                <a:spcPct val="90000"/>
              </a:lnSpc>
            </a:pPr>
            <a:r>
              <a:rPr lang="en-US" sz="2600" dirty="0">
                <a:solidFill>
                  <a:srgbClr val="005AA2"/>
                </a:solidFill>
                <a:latin typeface="Arial Black" pitchFamily="34" charset="0"/>
              </a:rPr>
              <a:t>Helpful if explained / listed / or                              documented in chart</a:t>
            </a:r>
          </a:p>
          <a:p>
            <a:pPr lvl="1" eaLnBrk="1" hangingPunct="1">
              <a:lnSpc>
                <a:spcPct val="90000"/>
              </a:lnSpc>
            </a:pPr>
            <a:r>
              <a:rPr lang="en-US" sz="2600" dirty="0">
                <a:solidFill>
                  <a:srgbClr val="005AA2"/>
                </a:solidFill>
                <a:latin typeface="Arial Black" pitchFamily="34" charset="0"/>
              </a:rPr>
              <a:t>Important to list changes in care                              or diagnoses since last visit</a:t>
            </a:r>
          </a:p>
          <a:p>
            <a:pPr lvl="1" eaLnBrk="1" hangingPunct="1">
              <a:lnSpc>
                <a:spcPct val="90000"/>
              </a:lnSpc>
            </a:pPr>
            <a:r>
              <a:rPr lang="en-US" sz="2600" dirty="0">
                <a:solidFill>
                  <a:srgbClr val="005AA2"/>
                </a:solidFill>
                <a:latin typeface="Arial Black" pitchFamily="34" charset="0"/>
              </a:rPr>
              <a:t>Lab review helps decision making</a:t>
            </a:r>
          </a:p>
          <a:p>
            <a:pPr lvl="1" eaLnBrk="1" hangingPunct="1">
              <a:lnSpc>
                <a:spcPct val="90000"/>
              </a:lnSpc>
            </a:pPr>
            <a:r>
              <a:rPr lang="en-US" sz="2600" dirty="0">
                <a:solidFill>
                  <a:srgbClr val="005AA2"/>
                </a:solidFill>
                <a:latin typeface="Arial Black" pitchFamily="34" charset="0"/>
              </a:rPr>
              <a:t>Excess </a:t>
            </a:r>
            <a:r>
              <a:rPr lang="en-US" sz="3000" dirty="0">
                <a:solidFill>
                  <a:srgbClr val="005AA2"/>
                </a:solidFill>
                <a:latin typeface="Arial Black" pitchFamily="34" charset="0"/>
              </a:rPr>
              <a:t>verbiage</a:t>
            </a:r>
            <a:r>
              <a:rPr lang="en-US" sz="2600" dirty="0">
                <a:solidFill>
                  <a:srgbClr val="005AA2"/>
                </a:solidFill>
                <a:latin typeface="Arial Black" pitchFamily="34" charset="0"/>
              </a:rPr>
              <a:t> on some EHR still does not give extra value, nor unnecessary E&amp;M points.  Services must be reasonable and necessary</a:t>
            </a:r>
          </a:p>
          <a:p>
            <a:pPr>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EMRs take time to learn---by doctor or scribe, and some doctors are uncomfortable with electronic records and the time it takes to fill them out</a:t>
            </a:r>
          </a:p>
          <a:p>
            <a:pPr eaLnBrk="1" hangingPunct="1">
              <a:lnSpc>
                <a:spcPct val="90000"/>
              </a:lnSpc>
            </a:pPr>
            <a:endPar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endParaRPr>
          </a:p>
        </p:txBody>
      </p:sp>
      <p:pic>
        <p:nvPicPr>
          <p:cNvPr id="43012" name="Picture 4" descr="AG00281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84373" y="2765425"/>
            <a:ext cx="2829490" cy="196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7243763" y="1668463"/>
            <a:ext cx="1709194" cy="914400"/>
            <a:chOff x="4563" y="1051"/>
            <a:chExt cx="1051" cy="576"/>
          </a:xfrm>
        </p:grpSpPr>
        <p:sp>
          <p:nvSpPr>
            <p:cNvPr id="43014" name="AutoShape 6"/>
            <p:cNvSpPr>
              <a:spLocks noChangeArrowheads="1"/>
            </p:cNvSpPr>
            <p:nvPr/>
          </p:nvSpPr>
          <p:spPr bwMode="auto">
            <a:xfrm>
              <a:off x="4563" y="1051"/>
              <a:ext cx="1051" cy="576"/>
            </a:xfrm>
            <a:prstGeom prst="wedgeRoundRectCallout">
              <a:avLst>
                <a:gd name="adj1" fmla="val -29162"/>
                <a:gd name="adj2" fmla="val 97917"/>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43015" name="Text Box 7"/>
            <p:cNvSpPr txBox="1">
              <a:spLocks noChangeArrowheads="1"/>
            </p:cNvSpPr>
            <p:nvPr/>
          </p:nvSpPr>
          <p:spPr bwMode="auto">
            <a:xfrm>
              <a:off x="4598" y="1115"/>
              <a:ext cx="10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dirty="0">
                  <a:latin typeface="Cooper Black" pitchFamily="18" charset="0"/>
                </a:rPr>
                <a:t>Get me outta here</a:t>
              </a:r>
            </a:p>
          </p:txBody>
        </p:sp>
      </p:grpSp>
    </p:spTree>
    <p:extLst>
      <p:ext uri="{BB962C8B-B14F-4D97-AF65-F5344CB8AC3E}">
        <p14:creationId xmlns:p14="http://schemas.microsoft.com/office/powerpoint/2010/main" val="829534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2A8D-57B2-459B-8A33-80805EB4152C}"/>
              </a:ext>
            </a:extLst>
          </p:cNvPr>
          <p:cNvSpPr>
            <a:spLocks noGrp="1"/>
          </p:cNvSpPr>
          <p:nvPr>
            <p:ph type="title"/>
          </p:nvPr>
        </p:nvSpPr>
        <p:spPr>
          <a:xfrm>
            <a:off x="0" y="33835"/>
            <a:ext cx="9016999" cy="1143000"/>
          </a:xfrm>
          <a:solidFill>
            <a:schemeClr val="bg1"/>
          </a:solidFill>
        </p:spPr>
        <p:txBody>
          <a:bodyPr>
            <a:normAutofit/>
          </a:bodyPr>
          <a:lstStyle/>
          <a:p>
            <a:r>
              <a:rPr lang="en-US" sz="3200" dirty="0">
                <a:latin typeface="Arial Black" panose="020B0A04020102020204" pitchFamily="34" charset="0"/>
              </a:rPr>
              <a:t>EMR-CLINICAL CHARTS AND RADIOLOGISTS</a:t>
            </a:r>
          </a:p>
        </p:txBody>
      </p:sp>
      <p:sp>
        <p:nvSpPr>
          <p:cNvPr id="3" name="Content Placeholder 2">
            <a:extLst>
              <a:ext uri="{FF2B5EF4-FFF2-40B4-BE49-F238E27FC236}">
                <a16:creationId xmlns:a16="http://schemas.microsoft.com/office/drawing/2014/main" id="{7FE6C26A-D655-4753-9959-1D53B0E2111A}"/>
              </a:ext>
            </a:extLst>
          </p:cNvPr>
          <p:cNvSpPr>
            <a:spLocks noGrp="1"/>
          </p:cNvSpPr>
          <p:nvPr>
            <p:ph idx="1"/>
          </p:nvPr>
        </p:nvSpPr>
        <p:spPr>
          <a:xfrm>
            <a:off x="0" y="1058301"/>
            <a:ext cx="9144000" cy="5681165"/>
          </a:xfrm>
        </p:spPr>
        <p:txBody>
          <a:bodyPr>
            <a:normAutofit lnSpcReduction="10000"/>
          </a:bodyPr>
          <a:lstStyle/>
          <a:p>
            <a:r>
              <a:rPr lang="en-US" sz="2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Unfortunately if a radiology code is being audited for any reason, ordering physician must have a reason for ordering it</a:t>
            </a:r>
          </a:p>
          <a:p>
            <a:pPr lvl="1"/>
            <a:r>
              <a:rPr lang="en-US" sz="2400" dirty="0">
                <a:solidFill>
                  <a:srgbClr val="002060"/>
                </a:solidFill>
                <a:latin typeface="Arial Black" panose="020B0A04020102020204" pitchFamily="34" charset="0"/>
              </a:rPr>
              <a:t>Reason can be in the order sent or dictated</a:t>
            </a:r>
          </a:p>
          <a:p>
            <a:pPr lvl="1"/>
            <a:r>
              <a:rPr lang="en-US" sz="2400" dirty="0">
                <a:solidFill>
                  <a:srgbClr val="002060"/>
                </a:solidFill>
                <a:latin typeface="Arial Black" panose="020B0A04020102020204" pitchFamily="34" charset="0"/>
              </a:rPr>
              <a:t>Reason can be anywhere in the ordering physician’s chart</a:t>
            </a:r>
          </a:p>
          <a:p>
            <a:r>
              <a:rPr lang="en-US" sz="2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Ordering physician’s chart can show reason of unusual imaging by</a:t>
            </a:r>
          </a:p>
          <a:p>
            <a:pPr lvl="1"/>
            <a:r>
              <a:rPr lang="en-US" sz="2400" dirty="0">
                <a:solidFill>
                  <a:srgbClr val="002060"/>
                </a:solidFill>
                <a:latin typeface="Arial Black" panose="020B0A04020102020204" pitchFamily="34" charset="0"/>
              </a:rPr>
              <a:t>“Rule outs” in chart</a:t>
            </a:r>
          </a:p>
          <a:p>
            <a:pPr lvl="1"/>
            <a:r>
              <a:rPr lang="en-US" sz="2400" dirty="0">
                <a:solidFill>
                  <a:srgbClr val="002060"/>
                </a:solidFill>
                <a:latin typeface="Arial Black" panose="020B0A04020102020204" pitchFamily="34" charset="0"/>
              </a:rPr>
              <a:t>“Concerned about possible” in chart</a:t>
            </a:r>
          </a:p>
          <a:p>
            <a:pPr lvl="1"/>
            <a:r>
              <a:rPr lang="en-US" sz="2400" dirty="0">
                <a:solidFill>
                  <a:srgbClr val="002060"/>
                </a:solidFill>
                <a:latin typeface="Arial Black" panose="020B0A04020102020204" pitchFamily="34" charset="0"/>
              </a:rPr>
              <a:t>Part of decision making in chart</a:t>
            </a:r>
          </a:p>
          <a:p>
            <a:r>
              <a:rPr lang="en-US" sz="2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If reason not obvious by diagnosis or in the ordering physician chart notes, claim will be denied</a:t>
            </a:r>
          </a:p>
        </p:txBody>
      </p:sp>
      <p:sp>
        <p:nvSpPr>
          <p:cNvPr id="4" name="Date Placeholder 3">
            <a:extLst>
              <a:ext uri="{FF2B5EF4-FFF2-40B4-BE49-F238E27FC236}">
                <a16:creationId xmlns:a16="http://schemas.microsoft.com/office/drawing/2014/main" id="{510FBB83-C077-4EBC-8A77-805948F6EE4E}"/>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8E62EEB1-3060-41D4-B12D-7E8A80CE627B}"/>
              </a:ext>
            </a:extLst>
          </p:cNvPr>
          <p:cNvSpPr>
            <a:spLocks noGrp="1"/>
          </p:cNvSpPr>
          <p:nvPr>
            <p:ph type="sldNum" sz="quarter" idx="12"/>
          </p:nvPr>
        </p:nvSpPr>
        <p:spPr/>
        <p:txBody>
          <a:bodyPr/>
          <a:lstStyle/>
          <a:p>
            <a:fld id="{5D86E084-3352-1048-A7D3-AB1A259C9C49}" type="slidenum">
              <a:rPr lang="en-US" smtClean="0"/>
              <a:pPr/>
              <a:t>15</a:t>
            </a:fld>
            <a:endParaRPr lang="en-US"/>
          </a:p>
        </p:txBody>
      </p:sp>
    </p:spTree>
    <p:extLst>
      <p:ext uri="{BB962C8B-B14F-4D97-AF65-F5344CB8AC3E}">
        <p14:creationId xmlns:p14="http://schemas.microsoft.com/office/powerpoint/2010/main" val="2440573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01030109-808C-42F2-B6A5-E945A5F29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88"/>
            <a:ext cx="89154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92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59711A-63F2-40F8-BB29-03DA2793E6BB}"/>
              </a:ext>
            </a:extLst>
          </p:cNvPr>
          <p:cNvSpPr/>
          <p:nvPr/>
        </p:nvSpPr>
        <p:spPr>
          <a:xfrm>
            <a:off x="563880" y="-15240"/>
            <a:ext cx="8016240" cy="4724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C00000"/>
                </a:solidFill>
                <a:latin typeface="Arial Black" panose="020B0A04020102020204" pitchFamily="34" charset="0"/>
              </a:rPr>
              <a:t>CURRENT MEDICAL REVIEW PROCESS!!</a:t>
            </a:r>
          </a:p>
        </p:txBody>
      </p:sp>
      <p:sp>
        <p:nvSpPr>
          <p:cNvPr id="6" name="Rectangle 5">
            <a:extLst>
              <a:ext uri="{FF2B5EF4-FFF2-40B4-BE49-F238E27FC236}">
                <a16:creationId xmlns:a16="http://schemas.microsoft.com/office/drawing/2014/main" id="{5674EDD6-C6CA-4F69-924B-DC69CC9B4499}"/>
              </a:ext>
            </a:extLst>
          </p:cNvPr>
          <p:cNvSpPr/>
          <p:nvPr/>
        </p:nvSpPr>
        <p:spPr>
          <a:xfrm>
            <a:off x="0" y="6274191"/>
            <a:ext cx="8299938" cy="5627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 y="137322"/>
            <a:ext cx="9144000" cy="1143000"/>
          </a:xfrm>
        </p:spPr>
        <p:txBody>
          <a:bodyPr>
            <a:normAutofit fontScale="90000"/>
          </a:bodyPr>
          <a:lstStyle/>
          <a:p>
            <a:r>
              <a:rPr lang="en-US" dirty="0">
                <a:latin typeface="Arial Black" panose="020B0A04020102020204" pitchFamily="34" charset="0"/>
              </a:rPr>
              <a:t>TARGETED PROBE AND EDUCATION</a:t>
            </a:r>
          </a:p>
        </p:txBody>
      </p:sp>
      <p:sp>
        <p:nvSpPr>
          <p:cNvPr id="3" name="Content Placeholder 2"/>
          <p:cNvSpPr>
            <a:spLocks noGrp="1"/>
          </p:cNvSpPr>
          <p:nvPr>
            <p:ph idx="1"/>
          </p:nvPr>
        </p:nvSpPr>
        <p:spPr>
          <a:xfrm>
            <a:off x="0" y="1095349"/>
            <a:ext cx="9144000" cy="4339573"/>
          </a:xfrm>
        </p:spPr>
        <p:txBody>
          <a:bodyPr>
            <a:noAutofit/>
          </a:bodyPr>
          <a:lstStyle/>
          <a:p>
            <a:r>
              <a:rPr lang="en-US" sz="2600" b="1" dirty="0">
                <a:solidFill>
                  <a:schemeClr val="accent5">
                    <a:lumMod val="50000"/>
                  </a:schemeClr>
                </a:solidFill>
                <a:effectLst>
                  <a:outerShdw blurRad="38100" dist="38100" dir="2700000" algn="tl">
                    <a:srgbClr val="000000">
                      <a:alpha val="43137"/>
                    </a:srgbClr>
                  </a:outerShdw>
                </a:effectLst>
              </a:rPr>
              <a:t>CMS authorized Medicare Contractors to conduct the Targeted Probe and Educate (TPE) Pilot review process. The TPE review process includes </a:t>
            </a:r>
            <a:r>
              <a:rPr lang="en-US" sz="2600" b="1" dirty="0">
                <a:solidFill>
                  <a:srgbClr val="C00000"/>
                </a:solidFill>
                <a:effectLst>
                  <a:outerShdw blurRad="38100" dist="38100" dir="2700000" algn="tl">
                    <a:srgbClr val="000000">
                      <a:alpha val="43137"/>
                    </a:srgbClr>
                  </a:outerShdw>
                </a:effectLst>
              </a:rPr>
              <a:t>three rounds </a:t>
            </a:r>
            <a:r>
              <a:rPr lang="en-US" sz="2600" b="1" dirty="0">
                <a:solidFill>
                  <a:schemeClr val="accent5">
                    <a:lumMod val="50000"/>
                  </a:schemeClr>
                </a:solidFill>
                <a:effectLst>
                  <a:outerShdw blurRad="38100" dist="38100" dir="2700000" algn="tl">
                    <a:srgbClr val="000000">
                      <a:alpha val="43137"/>
                    </a:srgbClr>
                  </a:outerShdw>
                </a:effectLst>
              </a:rPr>
              <a:t>of a prepayment probe review with education.  </a:t>
            </a:r>
          </a:p>
          <a:p>
            <a:r>
              <a:rPr lang="en-US" sz="2600" b="1" dirty="0">
                <a:solidFill>
                  <a:schemeClr val="accent5">
                    <a:lumMod val="50000"/>
                  </a:schemeClr>
                </a:solidFill>
                <a:effectLst>
                  <a:outerShdw blurRad="38100" dist="38100" dir="2700000" algn="tl">
                    <a:srgbClr val="000000">
                      <a:alpha val="43137"/>
                    </a:srgbClr>
                  </a:outerShdw>
                </a:effectLst>
              </a:rPr>
              <a:t>If there are continued high denials after three rounds, the Medicare Contractor will refer the provider/supplier to CMS for additional action, which may include 100% prepay review, extrapolation, referral to a Recovery Auditor, etc. </a:t>
            </a:r>
          </a:p>
          <a:p>
            <a:r>
              <a:rPr lang="en-US" sz="2600" b="1" dirty="0">
                <a:solidFill>
                  <a:schemeClr val="accent5">
                    <a:lumMod val="50000"/>
                  </a:schemeClr>
                </a:solidFill>
                <a:effectLst>
                  <a:outerShdw blurRad="38100" dist="38100" dir="2700000" algn="tl">
                    <a:srgbClr val="000000">
                      <a:alpha val="43137"/>
                    </a:srgbClr>
                  </a:outerShdw>
                </a:effectLst>
              </a:rPr>
              <a:t>Note, discontinuation of review may occur at any time if appropriate improvement is achieved during the review process.</a:t>
            </a:r>
          </a:p>
        </p:txBody>
      </p:sp>
      <p:sp>
        <p:nvSpPr>
          <p:cNvPr id="4" name="Date Placeholder 3"/>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p:cNvSpPr>
            <a:spLocks noGrp="1"/>
          </p:cNvSpPr>
          <p:nvPr>
            <p:ph type="sldNum" sz="quarter" idx="12"/>
          </p:nvPr>
        </p:nvSpPr>
        <p:spPr/>
        <p:txBody>
          <a:bodyPr/>
          <a:lstStyle/>
          <a:p>
            <a:fld id="{5D86E084-3352-1048-A7D3-AB1A259C9C49}" type="slidenum">
              <a:rPr lang="en-US" smtClean="0"/>
              <a:pPr/>
              <a:t>17</a:t>
            </a:fld>
            <a:endParaRPr lang="en-US"/>
          </a:p>
        </p:txBody>
      </p:sp>
      <p:sp>
        <p:nvSpPr>
          <p:cNvPr id="8" name="TextBox 7">
            <a:extLst>
              <a:ext uri="{FF2B5EF4-FFF2-40B4-BE49-F238E27FC236}">
                <a16:creationId xmlns:a16="http://schemas.microsoft.com/office/drawing/2014/main" id="{F0CC045F-4505-472A-BC10-A117DDE8A10F}"/>
              </a:ext>
            </a:extLst>
          </p:cNvPr>
          <p:cNvSpPr txBox="1"/>
          <p:nvPr/>
        </p:nvSpPr>
        <p:spPr>
          <a:xfrm>
            <a:off x="0" y="6274191"/>
            <a:ext cx="8389398" cy="461665"/>
          </a:xfrm>
          <a:prstGeom prst="rect">
            <a:avLst/>
          </a:prstGeom>
          <a:solidFill>
            <a:srgbClr val="FFFF00"/>
          </a:solidFill>
        </p:spPr>
        <p:txBody>
          <a:bodyPr wrap="square" rtlCol="0">
            <a:spAutoFit/>
          </a:bodyPr>
          <a:lstStyle/>
          <a:p>
            <a:r>
              <a:rPr lang="en-US" sz="2400" dirty="0">
                <a:latin typeface="Arial Black" panose="020B0A04020102020204" pitchFamily="34" charset="0"/>
              </a:rPr>
              <a:t>PROGRAM HELD DURING COVID-19 EMERGENCY</a:t>
            </a:r>
          </a:p>
        </p:txBody>
      </p:sp>
    </p:spTree>
    <p:extLst>
      <p:ext uri="{BB962C8B-B14F-4D97-AF65-F5344CB8AC3E}">
        <p14:creationId xmlns:p14="http://schemas.microsoft.com/office/powerpoint/2010/main" val="337378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6" y="815927"/>
            <a:ext cx="9144000" cy="1855794"/>
          </a:xfrm>
        </p:spPr>
        <p:txBody>
          <a:bodyPr>
            <a:normAutofit fontScale="90000"/>
          </a:bodyPr>
          <a:lstStyle/>
          <a:p>
            <a:pPr algn="l"/>
            <a:r>
              <a:rPr lang="en-US" sz="2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Your facility was selected for review based on data analysis. A trending graph is provided below comparing your facility’s six month billing data to previous six month billing data for XXXXX  It indicates an increased utilization of this code as compared to your previous utilization data</a:t>
            </a:r>
            <a:r>
              <a:rPr lang="en-US" sz="2700" dirty="0">
                <a:solidFill>
                  <a:schemeClr val="accent5">
                    <a:lumMod val="50000"/>
                  </a:schemeClr>
                </a:solidFill>
                <a:effectLst>
                  <a:outerShdw blurRad="38100" dist="38100" dir="2700000" algn="tl">
                    <a:srgbClr val="000000">
                      <a:alpha val="43137"/>
                    </a:srgbClr>
                  </a:outerShdw>
                </a:effectLst>
              </a:rPr>
              <a:t>. </a:t>
            </a:r>
            <a:br>
              <a:rPr lang="en-US" sz="2700" dirty="0">
                <a:solidFill>
                  <a:schemeClr val="accent5">
                    <a:lumMod val="50000"/>
                  </a:schemeClr>
                </a:solidFill>
                <a:effectLst>
                  <a:outerShdw blurRad="38100" dist="38100" dir="2700000" algn="tl">
                    <a:srgbClr val="000000">
                      <a:alpha val="43137"/>
                    </a:srgbClr>
                  </a:outerShdw>
                </a:effectLst>
              </a:rPr>
            </a:br>
            <a:endParaRPr lang="en-US" sz="2700" dirty="0">
              <a:solidFill>
                <a:schemeClr val="accent5">
                  <a:lumMod val="50000"/>
                </a:schemeClr>
              </a:solidFill>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51A64971-4E34-4794-B35C-D93913699E61}"/>
              </a:ext>
            </a:extLst>
          </p:cNvPr>
          <p:cNvPicPr>
            <a:picLocks noGrp="1" noChangeAspect="1"/>
          </p:cNvPicPr>
          <p:nvPr>
            <p:ph idx="1"/>
          </p:nvPr>
        </p:nvPicPr>
        <p:blipFill>
          <a:blip r:embed="rId2"/>
          <a:stretch>
            <a:fillRect/>
          </a:stretch>
        </p:blipFill>
        <p:spPr>
          <a:xfrm>
            <a:off x="549491" y="2817036"/>
            <a:ext cx="8045018" cy="3654764"/>
          </a:xfrm>
          <a:prstGeom prst="rect">
            <a:avLst/>
          </a:prstGeom>
        </p:spPr>
      </p:pic>
      <p:sp>
        <p:nvSpPr>
          <p:cNvPr id="4" name="Date Placeholder 3"/>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p:cNvSpPr>
            <a:spLocks noGrp="1"/>
          </p:cNvSpPr>
          <p:nvPr>
            <p:ph type="sldNum" sz="quarter" idx="12"/>
          </p:nvPr>
        </p:nvSpPr>
        <p:spPr/>
        <p:txBody>
          <a:bodyPr/>
          <a:lstStyle/>
          <a:p>
            <a:fld id="{5D86E084-3352-1048-A7D3-AB1A259C9C49}" type="slidenum">
              <a:rPr lang="en-US" smtClean="0"/>
              <a:pPr/>
              <a:t>18</a:t>
            </a:fld>
            <a:endParaRPr lang="en-US"/>
          </a:p>
        </p:txBody>
      </p:sp>
      <p:sp>
        <p:nvSpPr>
          <p:cNvPr id="3" name="TextBox 2">
            <a:extLst>
              <a:ext uri="{FF2B5EF4-FFF2-40B4-BE49-F238E27FC236}">
                <a16:creationId xmlns:a16="http://schemas.microsoft.com/office/drawing/2014/main" id="{92BB4DD7-EDC2-49E6-B4BD-6929B1A994E3}"/>
              </a:ext>
            </a:extLst>
          </p:cNvPr>
          <p:cNvSpPr txBox="1"/>
          <p:nvPr/>
        </p:nvSpPr>
        <p:spPr>
          <a:xfrm>
            <a:off x="300334" y="2671721"/>
            <a:ext cx="8543332" cy="3416320"/>
          </a:xfrm>
          <a:prstGeom prst="rect">
            <a:avLst/>
          </a:prstGeom>
          <a:solidFill>
            <a:srgbClr val="FFFF00"/>
          </a:solidFill>
        </p:spPr>
        <p:txBody>
          <a:bodyPr wrap="square" rtlCol="0">
            <a:spAutoFit/>
          </a:bodyPr>
          <a:lstStyle/>
          <a:p>
            <a:r>
              <a:rPr lang="en-US" sz="2400" b="1" dirty="0">
                <a:latin typeface="Arial Black" panose="020B0A04020102020204" pitchFamily="34" charset="0"/>
              </a:rPr>
              <a:t>Reason of Review  (for Part B Claims):</a:t>
            </a:r>
            <a:endParaRPr lang="en-US" sz="2400" dirty="0">
              <a:latin typeface="Arial Black" panose="020B0A04020102020204" pitchFamily="34" charset="0"/>
            </a:endParaRPr>
          </a:p>
          <a:p>
            <a:r>
              <a:rPr lang="en-US" sz="2400" dirty="0">
                <a:latin typeface="Arial Black" panose="020B0A04020102020204" pitchFamily="34" charset="0"/>
              </a:rPr>
              <a:t>“You have been identified as having an error rate of greater than or equal to XX% during a Service Specific Target Review for CPT XXXXX” </a:t>
            </a:r>
            <a:r>
              <a:rPr lang="en-US" sz="2400" b="1" dirty="0">
                <a:solidFill>
                  <a:srgbClr val="C00000"/>
                </a:solidFill>
                <a:latin typeface="Arial Black" panose="020B0A04020102020204" pitchFamily="34" charset="0"/>
              </a:rPr>
              <a:t>OR</a:t>
            </a:r>
            <a:r>
              <a:rPr lang="en-US" sz="2400" dirty="0">
                <a:latin typeface="Arial Black" panose="020B0A04020102020204" pitchFamily="34" charset="0"/>
              </a:rPr>
              <a:t> “You are in the top XX% for this code.  A prepayment review has been initiated to probe a sample of your claims billed with the following CPT codes: XXXXX will be reviewed”</a:t>
            </a:r>
          </a:p>
          <a:p>
            <a:endParaRPr lang="en-US" sz="2400" dirty="0">
              <a:latin typeface="Arial Black" panose="020B0A04020102020204" pitchFamily="34" charset="0"/>
            </a:endParaRPr>
          </a:p>
        </p:txBody>
      </p:sp>
      <p:sp>
        <p:nvSpPr>
          <p:cNvPr id="7" name="TextBox 6">
            <a:extLst>
              <a:ext uri="{FF2B5EF4-FFF2-40B4-BE49-F238E27FC236}">
                <a16:creationId xmlns:a16="http://schemas.microsoft.com/office/drawing/2014/main" id="{1F81AB8F-492C-4479-A705-8B9DEBBCF2E3}"/>
              </a:ext>
            </a:extLst>
          </p:cNvPr>
          <p:cNvSpPr txBox="1"/>
          <p:nvPr/>
        </p:nvSpPr>
        <p:spPr>
          <a:xfrm>
            <a:off x="2871537" y="16042"/>
            <a:ext cx="2951747" cy="523220"/>
          </a:xfrm>
          <a:prstGeom prst="rect">
            <a:avLst/>
          </a:prstGeom>
          <a:solidFill>
            <a:schemeClr val="bg1"/>
          </a:solidFill>
        </p:spPr>
        <p:txBody>
          <a:bodyPr wrap="square" rtlCol="0">
            <a:spAutoFit/>
          </a:bodyPr>
          <a:lstStyle/>
          <a:p>
            <a:r>
              <a:rPr lang="en-US" sz="2800" dirty="0">
                <a:solidFill>
                  <a:srgbClr val="0070C0"/>
                </a:solidFill>
                <a:latin typeface="Arial Black" panose="020B0A04020102020204" pitchFamily="34" charset="0"/>
              </a:rPr>
              <a:t>TPE LETTER</a:t>
            </a:r>
          </a:p>
        </p:txBody>
      </p:sp>
    </p:spTree>
    <p:extLst>
      <p:ext uri="{BB962C8B-B14F-4D97-AF65-F5344CB8AC3E}">
        <p14:creationId xmlns:p14="http://schemas.microsoft.com/office/powerpoint/2010/main" val="3411747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F021B-0852-46CA-B986-01C87915F3CA}"/>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EE2E2D86-5C9C-4E64-88B6-F9FCAA2BF1AC}"/>
              </a:ext>
            </a:extLst>
          </p:cNvPr>
          <p:cNvSpPr>
            <a:spLocks noGrp="1"/>
          </p:cNvSpPr>
          <p:nvPr>
            <p:ph type="sldNum" sz="quarter" idx="12"/>
          </p:nvPr>
        </p:nvSpPr>
        <p:spPr/>
        <p:txBody>
          <a:bodyPr/>
          <a:lstStyle/>
          <a:p>
            <a:fld id="{5D86E084-3352-1048-A7D3-AB1A259C9C49}" type="slidenum">
              <a:rPr lang="en-US" smtClean="0"/>
              <a:pPr/>
              <a:t>19</a:t>
            </a:fld>
            <a:endParaRPr lang="en-US"/>
          </a:p>
        </p:txBody>
      </p:sp>
      <p:pic>
        <p:nvPicPr>
          <p:cNvPr id="4" name="Picture 3">
            <a:extLst>
              <a:ext uri="{FF2B5EF4-FFF2-40B4-BE49-F238E27FC236}">
                <a16:creationId xmlns:a16="http://schemas.microsoft.com/office/drawing/2014/main" id="{8C52F0DB-9796-4CB8-BA6C-3D18CD1C0283}"/>
              </a:ext>
            </a:extLst>
          </p:cNvPr>
          <p:cNvPicPr>
            <a:picLocks noChangeAspect="1"/>
          </p:cNvPicPr>
          <p:nvPr/>
        </p:nvPicPr>
        <p:blipFill rotWithShape="1">
          <a:blip r:embed="rId2"/>
          <a:srcRect l="8990" t="6512" r="18607" b="4483"/>
          <a:stretch/>
        </p:blipFill>
        <p:spPr>
          <a:xfrm>
            <a:off x="1" y="1"/>
            <a:ext cx="9143999" cy="6836924"/>
          </a:xfrm>
          <a:prstGeom prst="rect">
            <a:avLst/>
          </a:prstGeom>
        </p:spPr>
      </p:pic>
      <p:sp>
        <p:nvSpPr>
          <p:cNvPr id="5" name="TextBox 4">
            <a:extLst>
              <a:ext uri="{FF2B5EF4-FFF2-40B4-BE49-F238E27FC236}">
                <a16:creationId xmlns:a16="http://schemas.microsoft.com/office/drawing/2014/main" id="{39D84D4F-9B9E-41A1-9A58-B889CFA6C691}"/>
              </a:ext>
            </a:extLst>
          </p:cNvPr>
          <p:cNvSpPr txBox="1"/>
          <p:nvPr/>
        </p:nvSpPr>
        <p:spPr>
          <a:xfrm>
            <a:off x="0" y="127000"/>
            <a:ext cx="3378199" cy="461665"/>
          </a:xfrm>
          <a:prstGeom prst="rect">
            <a:avLst/>
          </a:prstGeom>
          <a:noFill/>
        </p:spPr>
        <p:txBody>
          <a:bodyPr wrap="square" rtlCol="0">
            <a:spAutoFit/>
          </a:bodyPr>
          <a:lstStyle/>
          <a:p>
            <a:r>
              <a:rPr lang="en-US" sz="2400" dirty="0">
                <a:solidFill>
                  <a:srgbClr val="0070C0"/>
                </a:solidFill>
                <a:latin typeface="Arial Black" panose="020B0A04020102020204" pitchFamily="34" charset="0"/>
              </a:rPr>
              <a:t>TARGETED PROBE</a:t>
            </a:r>
          </a:p>
        </p:txBody>
      </p:sp>
      <p:sp>
        <p:nvSpPr>
          <p:cNvPr id="6" name="TextBox 5">
            <a:extLst>
              <a:ext uri="{FF2B5EF4-FFF2-40B4-BE49-F238E27FC236}">
                <a16:creationId xmlns:a16="http://schemas.microsoft.com/office/drawing/2014/main" id="{BFB0C316-3CF3-4697-8638-17041A1C0AD1}"/>
              </a:ext>
            </a:extLst>
          </p:cNvPr>
          <p:cNvSpPr txBox="1"/>
          <p:nvPr/>
        </p:nvSpPr>
        <p:spPr>
          <a:xfrm>
            <a:off x="6053667" y="127000"/>
            <a:ext cx="3090332" cy="461665"/>
          </a:xfrm>
          <a:prstGeom prst="rect">
            <a:avLst/>
          </a:prstGeom>
          <a:noFill/>
        </p:spPr>
        <p:txBody>
          <a:bodyPr wrap="square" rtlCol="0">
            <a:spAutoFit/>
          </a:bodyPr>
          <a:lstStyle/>
          <a:p>
            <a:r>
              <a:rPr lang="en-US" sz="2400" dirty="0">
                <a:solidFill>
                  <a:srgbClr val="0070C0"/>
                </a:solidFill>
                <a:latin typeface="Arial Black" panose="020B0A04020102020204" pitchFamily="34" charset="0"/>
              </a:rPr>
              <a:t>AND EDUCATION</a:t>
            </a:r>
          </a:p>
        </p:txBody>
      </p:sp>
    </p:spTree>
    <p:extLst>
      <p:ext uri="{BB962C8B-B14F-4D97-AF65-F5344CB8AC3E}">
        <p14:creationId xmlns:p14="http://schemas.microsoft.com/office/powerpoint/2010/main" val="23206057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8DF465-1C49-437C-BED1-6C5EA3B0ED15}"/>
              </a:ext>
            </a:extLst>
          </p:cNvPr>
          <p:cNvSpPr/>
          <p:nvPr/>
        </p:nvSpPr>
        <p:spPr>
          <a:xfrm>
            <a:off x="-1" y="295783"/>
            <a:ext cx="9143999" cy="651265"/>
          </a:xfrm>
          <a:prstGeom prst="rect">
            <a:avLst/>
          </a:prstGeom>
          <a:solidFill>
            <a:srgbClr val="FFFFCC"/>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body" idx="1"/>
          </p:nvPr>
        </p:nvSpPr>
        <p:spPr>
          <a:xfrm>
            <a:off x="2" y="651611"/>
            <a:ext cx="9144000" cy="6099672"/>
          </a:xfrm>
          <a:solidFill>
            <a:srgbClr val="FFFFCC"/>
          </a:solidFill>
        </p:spPr>
        <p:txBody>
          <a:bodyPr>
            <a:normAutofit fontScale="77500" lnSpcReduction="20000"/>
          </a:bodyPr>
          <a:lstStyle/>
          <a:p>
            <a:pPr>
              <a:defRPr/>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Healthcare is Rapidly Changing-2020 &amp; Beyond</a:t>
            </a:r>
          </a:p>
          <a:p>
            <a:pPr>
              <a:defRPr/>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Brief Look at COVID-19</a:t>
            </a:r>
          </a:p>
          <a:p>
            <a:pPr lvl="1">
              <a:defRPr/>
            </a:pPr>
            <a:r>
              <a:rPr lang="en-US" sz="2400" dirty="0">
                <a:solidFill>
                  <a:srgbClr val="002060"/>
                </a:solidFill>
                <a:latin typeface="Arial Black" pitchFamily="34" charset="0"/>
              </a:rPr>
              <a:t>Many audits and TPE slowed or stopped</a:t>
            </a:r>
          </a:p>
          <a:p>
            <a:pPr lvl="1">
              <a:defRPr/>
            </a:pPr>
            <a:r>
              <a:rPr lang="en-US" sz="2400" dirty="0">
                <a:solidFill>
                  <a:srgbClr val="002060"/>
                </a:solidFill>
                <a:latin typeface="Arial Black" pitchFamily="34" charset="0"/>
              </a:rPr>
              <a:t>Increase in telehealth codes / sites</a:t>
            </a:r>
          </a:p>
          <a:p>
            <a:pPr lvl="1">
              <a:defRPr/>
            </a:pPr>
            <a:r>
              <a:rPr lang="en-US" sz="2400" dirty="0">
                <a:solidFill>
                  <a:srgbClr val="002060"/>
                </a:solidFill>
                <a:latin typeface="Arial Black" pitchFamily="34" charset="0"/>
              </a:rPr>
              <a:t>Emergency wavers for most states</a:t>
            </a:r>
          </a:p>
          <a:p>
            <a:pPr lvl="1">
              <a:defRPr/>
            </a:pPr>
            <a:r>
              <a:rPr lang="en-US" sz="2400" dirty="0">
                <a:solidFill>
                  <a:srgbClr val="002060"/>
                </a:solidFill>
                <a:latin typeface="Arial Black" pitchFamily="34" charset="0"/>
              </a:rPr>
              <a:t>Financial support possible</a:t>
            </a:r>
          </a:p>
          <a:p>
            <a:pPr>
              <a:defRPr/>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Some Things Don’t Change This Year</a:t>
            </a:r>
          </a:p>
          <a:p>
            <a:pPr lvl="1">
              <a:defRPr/>
            </a:pPr>
            <a:r>
              <a:rPr lang="en-US" sz="2300" dirty="0">
                <a:solidFill>
                  <a:srgbClr val="002060"/>
                </a:solidFill>
                <a:latin typeface="Arial Black" pitchFamily="34" charset="0"/>
              </a:rPr>
              <a:t>Clear Documentation Still Important</a:t>
            </a:r>
          </a:p>
          <a:p>
            <a:pPr lvl="1">
              <a:defRPr/>
            </a:pPr>
            <a:r>
              <a:rPr lang="en-US" sz="2300" dirty="0">
                <a:solidFill>
                  <a:srgbClr val="002060"/>
                </a:solidFill>
                <a:latin typeface="Arial Black" pitchFamily="34" charset="0"/>
              </a:rPr>
              <a:t>Electronic Med Records/Problematic</a:t>
            </a:r>
          </a:p>
          <a:p>
            <a:pPr lvl="1">
              <a:defRPr/>
            </a:pPr>
            <a:r>
              <a:rPr lang="en-US" sz="2300" dirty="0">
                <a:solidFill>
                  <a:srgbClr val="002060"/>
                </a:solidFill>
                <a:latin typeface="Arial Black" pitchFamily="34" charset="0"/>
              </a:rPr>
              <a:t>TPE (Targeted Probe and Educate)</a:t>
            </a:r>
          </a:p>
          <a:p>
            <a:pPr lvl="1">
              <a:defRPr/>
            </a:pPr>
            <a:r>
              <a:rPr lang="en-US" sz="2300" dirty="0">
                <a:solidFill>
                  <a:srgbClr val="002060"/>
                </a:solidFill>
                <a:latin typeface="Arial Black" pitchFamily="34" charset="0"/>
              </a:rPr>
              <a:t>What Noridian is Now Reviewing</a:t>
            </a:r>
            <a:endParaRPr lang="en-US" sz="2300" i="1" dirty="0">
              <a:solidFill>
                <a:srgbClr val="002060"/>
              </a:solidFill>
              <a:latin typeface="Arial Black" pitchFamily="34" charset="0"/>
            </a:endParaRPr>
          </a:p>
          <a:p>
            <a:pPr eaLnBrk="1" hangingPunct="1">
              <a:defRPr/>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Looking at Changes</a:t>
            </a:r>
          </a:p>
          <a:p>
            <a:pPr lvl="1">
              <a:defRPr/>
            </a:pPr>
            <a:r>
              <a:rPr lang="en-US" sz="2300" dirty="0">
                <a:solidFill>
                  <a:srgbClr val="002060"/>
                </a:solidFill>
                <a:latin typeface="Arial Black" pitchFamily="34" charset="0"/>
              </a:rPr>
              <a:t>National and Local Coverage Decisions</a:t>
            </a:r>
          </a:p>
          <a:p>
            <a:pPr lvl="1">
              <a:defRPr/>
            </a:pPr>
            <a:r>
              <a:rPr lang="en-US" sz="2300" dirty="0">
                <a:solidFill>
                  <a:srgbClr val="002060"/>
                </a:solidFill>
                <a:latin typeface="Arial Black" pitchFamily="34" charset="0"/>
              </a:rPr>
              <a:t>Patient Facing Coding for MIPS/MACRA</a:t>
            </a:r>
          </a:p>
          <a:p>
            <a:pPr lvl="1">
              <a:defRPr/>
            </a:pPr>
            <a:r>
              <a:rPr lang="en-US" sz="2300" dirty="0">
                <a:solidFill>
                  <a:srgbClr val="002060"/>
                </a:solidFill>
                <a:latin typeface="Arial Black" pitchFamily="34" charset="0"/>
              </a:rPr>
              <a:t>Documentation Simplification</a:t>
            </a:r>
          </a:p>
          <a:p>
            <a:pPr lvl="1">
              <a:defRPr/>
            </a:pPr>
            <a:r>
              <a:rPr lang="en-US" sz="2300" dirty="0">
                <a:solidFill>
                  <a:srgbClr val="002060"/>
                </a:solidFill>
                <a:latin typeface="Arial Black" pitchFamily="34" charset="0"/>
              </a:rPr>
              <a:t>Appropriate Utilization Criteria / Imaging</a:t>
            </a:r>
          </a:p>
          <a:p>
            <a:pPr lvl="1">
              <a:defRPr/>
            </a:pPr>
            <a:r>
              <a:rPr lang="en-US" sz="2300" dirty="0">
                <a:solidFill>
                  <a:srgbClr val="002060"/>
                </a:solidFill>
                <a:latin typeface="Arial Black" pitchFamily="34" charset="0"/>
              </a:rPr>
              <a:t>Evaluation and Management Changes</a:t>
            </a:r>
          </a:p>
          <a:p>
            <a:pPr lvl="1">
              <a:defRPr/>
            </a:pPr>
            <a:r>
              <a:rPr lang="en-US" sz="2300" dirty="0">
                <a:solidFill>
                  <a:srgbClr val="002060"/>
                </a:solidFill>
                <a:latin typeface="Arial Black" pitchFamily="34" charset="0"/>
              </a:rPr>
              <a:t>A Brief Look At the Future of Healthcare for Physicians and their professional staff </a:t>
            </a:r>
          </a:p>
          <a:p>
            <a:pPr>
              <a:defRPr/>
            </a:pPr>
            <a:r>
              <a:rPr lang="en-US" sz="2800" dirty="0">
                <a:solidFill>
                  <a:schemeClr val="accent5">
                    <a:lumMod val="50000"/>
                  </a:schemeClr>
                </a:solidFill>
                <a:effectLst>
                  <a:outerShdw blurRad="38100" dist="38100" dir="2700000" algn="tl">
                    <a:srgbClr val="000000">
                      <a:alpha val="43137"/>
                    </a:srgbClr>
                  </a:outerShdw>
                </a:effectLst>
                <a:latin typeface="Arial Black" pitchFamily="34" charset="0"/>
              </a:rPr>
              <a:t>Q&amp;A</a:t>
            </a:r>
          </a:p>
          <a:p>
            <a:pPr lvl="1">
              <a:defRPr/>
            </a:pPr>
            <a:endParaRPr lang="en-US" sz="2400" dirty="0">
              <a:solidFill>
                <a:schemeClr val="accent3">
                  <a:lumMod val="75000"/>
                </a:schemeClr>
              </a:solidFill>
              <a:effectLst>
                <a:outerShdw blurRad="38100" dist="38100" dir="2700000" algn="tl">
                  <a:srgbClr val="000000">
                    <a:alpha val="43137"/>
                  </a:srgbClr>
                </a:outerShdw>
              </a:effectLst>
              <a:latin typeface="Arial Black" pitchFamily="34" charset="0"/>
            </a:endParaRPr>
          </a:p>
          <a:p>
            <a:pPr lvl="1">
              <a:defRPr/>
            </a:pPr>
            <a:endParaRPr lang="en-US" dirty="0">
              <a:solidFill>
                <a:schemeClr val="accent3">
                  <a:lumMod val="75000"/>
                </a:schemeClr>
              </a:solidFill>
              <a:effectLst>
                <a:outerShdw blurRad="38100" dist="38100" dir="2700000" algn="tl">
                  <a:srgbClr val="000000">
                    <a:alpha val="43137"/>
                  </a:srgbClr>
                </a:outerShdw>
              </a:effectLst>
              <a:latin typeface="Arial Black" pitchFamily="34" charset="0"/>
            </a:endParaRPr>
          </a:p>
          <a:p>
            <a:pPr marL="0" indent="0" eaLnBrk="1" hangingPunct="1">
              <a:buFontTx/>
              <a:buNone/>
              <a:defRPr/>
            </a:pPr>
            <a:endParaRPr lang="en-US" sz="2800" dirty="0">
              <a:solidFill>
                <a:schemeClr val="accent2"/>
              </a:solidFill>
              <a:effectLst>
                <a:outerShdw blurRad="38100" dist="38100" dir="2700000" algn="tl">
                  <a:srgbClr val="000000">
                    <a:alpha val="43137"/>
                  </a:srgbClr>
                </a:outerShdw>
              </a:effectLst>
              <a:latin typeface="Arial Black" pitchFamily="34" charset="0"/>
            </a:endParaRPr>
          </a:p>
        </p:txBody>
      </p:sp>
      <p:sp>
        <p:nvSpPr>
          <p:cNvPr id="3075" name="Rectangle 3"/>
          <p:cNvSpPr>
            <a:spLocks noGrp="1" noChangeArrowheads="1"/>
          </p:cNvSpPr>
          <p:nvPr>
            <p:ph type="title"/>
          </p:nvPr>
        </p:nvSpPr>
        <p:spPr bwMode="auto">
          <a:xfrm>
            <a:off x="0" y="0"/>
            <a:ext cx="9144000" cy="621416"/>
          </a:xfrm>
          <a:solidFill>
            <a:srgbClr val="FBFFC1"/>
          </a:solidFill>
        </p:spPr>
        <p:txBody>
          <a:bodyPr vert="horz" wrap="square" lIns="91440" tIns="45720" rIns="91440" bIns="45720" numCol="1" anchor="t" anchorCtr="0" compatLnSpc="1">
            <a:prstTxWarp prst="textNoShape">
              <a:avLst/>
            </a:prstTxWarp>
            <a:noAutofit/>
          </a:bodyPr>
          <a:lstStyle/>
          <a:p>
            <a:pPr algn="ctr" eaLnBrk="1" hangingPunct="1"/>
            <a:r>
              <a:rPr lang="en-US" sz="4000" b="0" dirty="0">
                <a:solidFill>
                  <a:schemeClr val="accent3">
                    <a:lumMod val="75000"/>
                  </a:schemeClr>
                </a:solidFill>
                <a:latin typeface="Arial Black" pitchFamily="34" charset="0"/>
              </a:rPr>
              <a:t>WE WILL DISCUSS</a:t>
            </a:r>
          </a:p>
        </p:txBody>
      </p:sp>
      <p:pic>
        <p:nvPicPr>
          <p:cNvPr id="3076" name="Picture 4" descr="j02852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71361" y="1127761"/>
            <a:ext cx="2199286"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86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05EF-ADC7-41DC-A3AF-8E77DF24BA46}"/>
              </a:ext>
            </a:extLst>
          </p:cNvPr>
          <p:cNvSpPr>
            <a:spLocks noGrp="1"/>
          </p:cNvSpPr>
          <p:nvPr>
            <p:ph type="title"/>
          </p:nvPr>
        </p:nvSpPr>
        <p:spPr>
          <a:xfrm>
            <a:off x="0" y="22978"/>
            <a:ext cx="9144000" cy="1143000"/>
          </a:xfrm>
          <a:solidFill>
            <a:schemeClr val="bg1"/>
          </a:solidFill>
        </p:spPr>
        <p:txBody>
          <a:bodyPr>
            <a:normAutofit fontScale="90000"/>
          </a:bodyPr>
          <a:lstStyle/>
          <a:p>
            <a:r>
              <a:rPr lang="en-US" sz="2800" dirty="0">
                <a:latin typeface="Arial Black" panose="020B0A04020102020204" pitchFamily="34" charset="0"/>
              </a:rPr>
              <a:t>SOME RECENT CLINICAL REVIEWS (AUDITS) INVOLVING RADIOLOGY AND RADIATION THERAPY</a:t>
            </a:r>
          </a:p>
        </p:txBody>
      </p:sp>
      <p:sp>
        <p:nvSpPr>
          <p:cNvPr id="3" name="Content Placeholder 2">
            <a:extLst>
              <a:ext uri="{FF2B5EF4-FFF2-40B4-BE49-F238E27FC236}">
                <a16:creationId xmlns:a16="http://schemas.microsoft.com/office/drawing/2014/main" id="{0DD64946-C4A1-4BAD-9F25-63CC8A3D4B4B}"/>
              </a:ext>
            </a:extLst>
          </p:cNvPr>
          <p:cNvSpPr>
            <a:spLocks noGrp="1"/>
          </p:cNvSpPr>
          <p:nvPr>
            <p:ph idx="1"/>
          </p:nvPr>
        </p:nvSpPr>
        <p:spPr>
          <a:xfrm>
            <a:off x="0" y="1165979"/>
            <a:ext cx="9144000" cy="4955422"/>
          </a:xfrm>
          <a:solidFill>
            <a:schemeClr val="bg1"/>
          </a:solidFill>
        </p:spPr>
        <p:txBody>
          <a:bodyPr>
            <a:noAutofit/>
          </a:bodyPr>
          <a:lstStyle/>
          <a:p>
            <a:r>
              <a:rPr lang="en-US" sz="22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IMRT, SBRT and Complex Radiology / Radiotherapy</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Chest X-ray codes (71020-71046)</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CTA, chest (noncoronary with contrast) 71275</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Therapeutic radiology simulation-aided field setting (77280) and Radiation Treatment Delivery (77386)</a:t>
            </a:r>
          </a:p>
          <a:p>
            <a:r>
              <a:rPr lang="en-US" sz="22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77412 - Radiation treatment delivery, &gt;1 MeV</a:t>
            </a:r>
          </a:p>
          <a:p>
            <a:r>
              <a:rPr lang="en-US" sz="22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70540 - CT of head and brain </a:t>
            </a:r>
          </a:p>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72197 - MRI pelvis w/wo contrast </a:t>
            </a:r>
          </a:p>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77063 - Screening digital breast tomosynthesis, bilateral</a:t>
            </a:r>
            <a:r>
              <a:rPr lang="en-US" sz="2400" dirty="0">
                <a:solidFill>
                  <a:schemeClr val="accent5">
                    <a:lumMod val="50000"/>
                  </a:schemeClr>
                </a:solidFill>
                <a:latin typeface="Arial Black" panose="020B0A04020102020204" pitchFamily="34" charset="0"/>
              </a:rPr>
              <a:t> </a:t>
            </a:r>
          </a:p>
          <a:p>
            <a:r>
              <a:rPr lang="en-US" sz="24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74177 - CT Abdomen and pelvis with contrast</a:t>
            </a:r>
          </a:p>
          <a:p>
            <a:r>
              <a:rPr lang="en-US" sz="24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78452 – Myocardial SPECT scan</a:t>
            </a:r>
          </a:p>
          <a:p>
            <a:endParaRPr lang="en-US" sz="24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2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2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pPr marL="0" indent="0">
              <a:buNone/>
            </a:pPr>
            <a:endParaRPr lang="en-US" sz="22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3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3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Slide Number Placeholder 4">
            <a:extLst>
              <a:ext uri="{FF2B5EF4-FFF2-40B4-BE49-F238E27FC236}">
                <a16:creationId xmlns:a16="http://schemas.microsoft.com/office/drawing/2014/main" id="{0E9D0794-07DB-4014-ABF3-847849E7FF61}"/>
              </a:ext>
            </a:extLst>
          </p:cNvPr>
          <p:cNvSpPr>
            <a:spLocks noGrp="1"/>
          </p:cNvSpPr>
          <p:nvPr>
            <p:ph type="sldNum" sz="quarter" idx="12"/>
          </p:nvPr>
        </p:nvSpPr>
        <p:spPr/>
        <p:txBody>
          <a:bodyPr/>
          <a:lstStyle/>
          <a:p>
            <a:fld id="{5D86E084-3352-1048-A7D3-AB1A259C9C49}" type="slidenum">
              <a:rPr lang="en-US" smtClean="0"/>
              <a:pPr/>
              <a:t>20</a:t>
            </a:fld>
            <a:endParaRPr lang="en-US"/>
          </a:p>
        </p:txBody>
      </p:sp>
    </p:spTree>
    <p:extLst>
      <p:ext uri="{BB962C8B-B14F-4D97-AF65-F5344CB8AC3E}">
        <p14:creationId xmlns:p14="http://schemas.microsoft.com/office/powerpoint/2010/main" val="412780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0F10-1C94-4CBE-9452-68B1D95651D9}"/>
              </a:ext>
            </a:extLst>
          </p:cNvPr>
          <p:cNvSpPr>
            <a:spLocks noGrp="1"/>
          </p:cNvSpPr>
          <p:nvPr>
            <p:ph type="title"/>
          </p:nvPr>
        </p:nvSpPr>
        <p:spPr>
          <a:xfrm>
            <a:off x="0" y="275272"/>
            <a:ext cx="9144000" cy="1143000"/>
          </a:xfrm>
        </p:spPr>
        <p:txBody>
          <a:bodyPr>
            <a:normAutofit fontScale="90000"/>
          </a:bodyPr>
          <a:lstStyle/>
          <a:p>
            <a:r>
              <a:rPr lang="en-US" dirty="0">
                <a:latin typeface="Arial Black" panose="020B0A04020102020204" pitchFamily="34" charset="0"/>
              </a:rPr>
              <a:t>NATIONAL / LOCAL COVERAGE DETERMINATIONS ARE CHANGING</a:t>
            </a:r>
          </a:p>
        </p:txBody>
      </p:sp>
      <p:sp>
        <p:nvSpPr>
          <p:cNvPr id="3" name="Content Placeholder 2">
            <a:extLst>
              <a:ext uri="{FF2B5EF4-FFF2-40B4-BE49-F238E27FC236}">
                <a16:creationId xmlns:a16="http://schemas.microsoft.com/office/drawing/2014/main" id="{C957DDF6-10FD-4716-89C1-039994B64C70}"/>
              </a:ext>
            </a:extLst>
          </p:cNvPr>
          <p:cNvSpPr>
            <a:spLocks noGrp="1"/>
          </p:cNvSpPr>
          <p:nvPr>
            <p:ph idx="1"/>
          </p:nvPr>
        </p:nvSpPr>
        <p:spPr>
          <a:xfrm>
            <a:off x="-1" y="1318894"/>
            <a:ext cx="9244013" cy="5418653"/>
          </a:xfrm>
        </p:spPr>
        <p:txBody>
          <a:bodyPr>
            <a:normAutofit/>
          </a:bodyPr>
          <a:lstStyle/>
          <a:p>
            <a:r>
              <a:rPr lang="en-US" sz="2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Created by CMS or under CMS control</a:t>
            </a:r>
          </a:p>
          <a:p>
            <a:pPr lvl="1"/>
            <a:r>
              <a:rPr lang="en-US" sz="2400" dirty="0">
                <a:solidFill>
                  <a:srgbClr val="002060"/>
                </a:solidFill>
                <a:latin typeface="Arial Black" panose="020B0A04020102020204" pitchFamily="34" charset="0"/>
              </a:rPr>
              <a:t>Usually have open/transparent process </a:t>
            </a:r>
          </a:p>
          <a:p>
            <a:pPr lvl="1"/>
            <a:r>
              <a:rPr lang="en-US" sz="2400" dirty="0">
                <a:solidFill>
                  <a:srgbClr val="002060"/>
                </a:solidFill>
                <a:latin typeface="Arial Black" panose="020B0A04020102020204" pitchFamily="34" charset="0"/>
              </a:rPr>
              <a:t>Presented at MEDCAC open meetings at CMS  that anyone can attend and comment</a:t>
            </a:r>
          </a:p>
          <a:p>
            <a:pPr lvl="1"/>
            <a:r>
              <a:rPr lang="en-US" sz="2400" dirty="0">
                <a:solidFill>
                  <a:srgbClr val="002060"/>
                </a:solidFill>
                <a:latin typeface="Arial Black" panose="020B0A04020102020204" pitchFamily="34" charset="0"/>
              </a:rPr>
              <a:t>Written notice and comment always allowed</a:t>
            </a:r>
          </a:p>
          <a:p>
            <a:pPr lvl="1"/>
            <a:r>
              <a:rPr lang="en-US" sz="2400" dirty="0">
                <a:solidFill>
                  <a:srgbClr val="002060"/>
                </a:solidFill>
                <a:latin typeface="Arial Black" panose="020B0A04020102020204" pitchFamily="34" charset="0"/>
              </a:rPr>
              <a:t>Must be followed by administrative law judges</a:t>
            </a:r>
          </a:p>
          <a:p>
            <a:r>
              <a:rPr lang="en-US" sz="2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 future, MACs may initiate codes and edits---to speed up NCD effectuation and use</a:t>
            </a:r>
          </a:p>
          <a:p>
            <a:pPr lvl="1"/>
            <a:r>
              <a:rPr lang="en-US" sz="2400" dirty="0">
                <a:solidFill>
                  <a:srgbClr val="002060"/>
                </a:solidFill>
                <a:latin typeface="Arial Black" panose="020B0A04020102020204" pitchFamily="34" charset="0"/>
              </a:rPr>
              <a:t>CMS will ultimately review and confirm</a:t>
            </a:r>
          </a:p>
          <a:p>
            <a:pPr lvl="1"/>
            <a:r>
              <a:rPr lang="en-US" sz="2400" dirty="0">
                <a:solidFill>
                  <a:srgbClr val="002060"/>
                </a:solidFill>
                <a:latin typeface="Arial Black" panose="020B0A04020102020204" pitchFamily="34" charset="0"/>
              </a:rPr>
              <a:t>Reconsiderations always possible</a:t>
            </a:r>
          </a:p>
          <a:p>
            <a:pPr lvl="1"/>
            <a:r>
              <a:rPr lang="en-US" sz="2400" dirty="0">
                <a:solidFill>
                  <a:srgbClr val="002060"/>
                </a:solidFill>
                <a:latin typeface="Arial Black" panose="020B0A04020102020204" pitchFamily="34" charset="0"/>
              </a:rPr>
              <a:t>Process subject to change as science changes</a:t>
            </a:r>
          </a:p>
          <a:p>
            <a:pPr lvl="1"/>
            <a:endParaRPr lang="en-US" dirty="0">
              <a:latin typeface="Arial Black" panose="020B0A04020102020204" pitchFamily="34" charset="0"/>
            </a:endParaRPr>
          </a:p>
        </p:txBody>
      </p:sp>
      <p:sp>
        <p:nvSpPr>
          <p:cNvPr id="4" name="Date Placeholder 3">
            <a:extLst>
              <a:ext uri="{FF2B5EF4-FFF2-40B4-BE49-F238E27FC236}">
                <a16:creationId xmlns:a16="http://schemas.microsoft.com/office/drawing/2014/main" id="{E0EFA8D8-835A-4731-A591-9700246C7B11}"/>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2ABF2027-4EC7-4C52-A655-6A4BFE4E9F12}"/>
              </a:ext>
            </a:extLst>
          </p:cNvPr>
          <p:cNvSpPr>
            <a:spLocks noGrp="1"/>
          </p:cNvSpPr>
          <p:nvPr>
            <p:ph type="sldNum" sz="quarter" idx="12"/>
          </p:nvPr>
        </p:nvSpPr>
        <p:spPr/>
        <p:txBody>
          <a:bodyPr/>
          <a:lstStyle/>
          <a:p>
            <a:fld id="{5D86E084-3352-1048-A7D3-AB1A259C9C49}" type="slidenum">
              <a:rPr lang="en-US" smtClean="0"/>
              <a:pPr/>
              <a:t>21</a:t>
            </a:fld>
            <a:endParaRPr lang="en-US"/>
          </a:p>
        </p:txBody>
      </p:sp>
    </p:spTree>
    <p:extLst>
      <p:ext uri="{BB962C8B-B14F-4D97-AF65-F5344CB8AC3E}">
        <p14:creationId xmlns:p14="http://schemas.microsoft.com/office/powerpoint/2010/main" val="258293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E589-0BA5-4F3E-AAC7-9CA5E446526A}"/>
              </a:ext>
            </a:extLst>
          </p:cNvPr>
          <p:cNvSpPr>
            <a:spLocks noGrp="1"/>
          </p:cNvSpPr>
          <p:nvPr>
            <p:ph type="title"/>
          </p:nvPr>
        </p:nvSpPr>
        <p:spPr>
          <a:xfrm>
            <a:off x="1" y="-171357"/>
            <a:ext cx="9000065" cy="1143000"/>
          </a:xfrm>
          <a:solidFill>
            <a:schemeClr val="bg1"/>
          </a:solidFill>
        </p:spPr>
        <p:txBody>
          <a:bodyPr>
            <a:normAutofit/>
          </a:bodyPr>
          <a:lstStyle/>
          <a:p>
            <a:r>
              <a:rPr lang="en-US" dirty="0">
                <a:solidFill>
                  <a:srgbClr val="0070C0"/>
                </a:solidFill>
                <a:latin typeface="Arial Black" panose="020B0A04020102020204" pitchFamily="34" charset="0"/>
              </a:rPr>
              <a:t>NCD’S AFFECTING RADIOLOGY</a:t>
            </a:r>
          </a:p>
        </p:txBody>
      </p:sp>
      <p:sp>
        <p:nvSpPr>
          <p:cNvPr id="3" name="Content Placeholder 2">
            <a:extLst>
              <a:ext uri="{FF2B5EF4-FFF2-40B4-BE49-F238E27FC236}">
                <a16:creationId xmlns:a16="http://schemas.microsoft.com/office/drawing/2014/main" id="{7F2FE50D-E72B-4E8F-B8D9-9B9EE2AC4D00}"/>
              </a:ext>
            </a:extLst>
          </p:cNvPr>
          <p:cNvSpPr>
            <a:spLocks noGrp="1"/>
          </p:cNvSpPr>
          <p:nvPr>
            <p:ph idx="1"/>
          </p:nvPr>
        </p:nvSpPr>
        <p:spPr>
          <a:xfrm>
            <a:off x="2" y="575734"/>
            <a:ext cx="9144000" cy="5706532"/>
          </a:xfrm>
        </p:spPr>
        <p:txBody>
          <a:bodyPr>
            <a:normAutofit fontScale="92500" lnSpcReduction="10000"/>
          </a:bodyPr>
          <a:lstStyle/>
          <a:p>
            <a:r>
              <a:rPr lang="en-US" sz="1900" dirty="0">
                <a:latin typeface="Arial Black" panose="020B0A04020102020204" pitchFamily="34" charset="0"/>
                <a:hlinkClick r:id="rId2"/>
              </a:rPr>
              <a:t>Bone (Mineral) Density Studies</a:t>
            </a:r>
            <a:r>
              <a:rPr lang="en-US" sz="1900" dirty="0">
                <a:latin typeface="Arial Black" panose="020B0A04020102020204" pitchFamily="34" charset="0"/>
              </a:rPr>
              <a:t> </a:t>
            </a:r>
          </a:p>
          <a:p>
            <a:r>
              <a:rPr lang="en-US" sz="1900" dirty="0">
                <a:latin typeface="Arial Black" panose="020B0A04020102020204" pitchFamily="34" charset="0"/>
                <a:hlinkClick r:id="rId3"/>
              </a:rPr>
              <a:t>Computed Tomography</a:t>
            </a:r>
            <a:endParaRPr lang="en-US" sz="1900" dirty="0">
              <a:latin typeface="Arial Black" panose="020B0A04020102020204" pitchFamily="34" charset="0"/>
            </a:endParaRPr>
          </a:p>
          <a:p>
            <a:r>
              <a:rPr lang="en-US" sz="1900" dirty="0">
                <a:latin typeface="Arial Black" panose="020B0A04020102020204" pitchFamily="34" charset="0"/>
                <a:hlinkClick r:id="rId4"/>
              </a:rPr>
              <a:t>Digital Subtraction Angiography</a:t>
            </a:r>
            <a:r>
              <a:rPr lang="en-US" sz="1900" dirty="0">
                <a:latin typeface="Arial Black" panose="020B0A04020102020204" pitchFamily="34" charset="0"/>
              </a:rPr>
              <a:t>  </a:t>
            </a:r>
          </a:p>
          <a:p>
            <a:r>
              <a:rPr lang="en-US" sz="1900" dirty="0">
                <a:latin typeface="Arial Black" panose="020B0A04020102020204" pitchFamily="34" charset="0"/>
                <a:hlinkClick r:id="rId5"/>
              </a:rPr>
              <a:t>FDG PET for Dementia and Neurodegenerative Diseases</a:t>
            </a:r>
            <a:r>
              <a:rPr lang="en-US" sz="1900" dirty="0">
                <a:latin typeface="Arial Black" panose="020B0A04020102020204" pitchFamily="34" charset="0"/>
              </a:rPr>
              <a:t> </a:t>
            </a:r>
          </a:p>
          <a:p>
            <a:r>
              <a:rPr lang="en-US" sz="1900" dirty="0">
                <a:latin typeface="Arial Black" panose="020B0A04020102020204" pitchFamily="34" charset="0"/>
                <a:hlinkClick r:id="rId6"/>
              </a:rPr>
              <a:t>FDG PET for Infection and Inflammation</a:t>
            </a:r>
            <a:endParaRPr lang="en-US" sz="1900" dirty="0">
              <a:latin typeface="Arial Black" panose="020B0A04020102020204" pitchFamily="34" charset="0"/>
            </a:endParaRPr>
          </a:p>
          <a:p>
            <a:r>
              <a:rPr lang="en-US" sz="1900" dirty="0">
                <a:latin typeface="Arial Black" panose="020B0A04020102020204" pitchFamily="34" charset="0"/>
                <a:hlinkClick r:id="rId7"/>
              </a:rPr>
              <a:t>FDG PET for Myocardial Viability</a:t>
            </a:r>
            <a:r>
              <a:rPr lang="en-US" sz="1900" dirty="0">
                <a:latin typeface="Arial Black" panose="020B0A04020102020204" pitchFamily="34" charset="0"/>
              </a:rPr>
              <a:t> </a:t>
            </a:r>
          </a:p>
          <a:p>
            <a:r>
              <a:rPr lang="en-US" sz="1900" dirty="0">
                <a:latin typeface="Arial Black" panose="020B0A04020102020204" pitchFamily="34" charset="0"/>
                <a:hlinkClick r:id="rId8"/>
              </a:rPr>
              <a:t>FDG PET for Refractory Seizures</a:t>
            </a:r>
            <a:endParaRPr lang="en-US" sz="1900" dirty="0">
              <a:latin typeface="Arial Black" panose="020B0A04020102020204" pitchFamily="34" charset="0"/>
            </a:endParaRPr>
          </a:p>
          <a:p>
            <a:r>
              <a:rPr lang="en-US" sz="1900" dirty="0">
                <a:latin typeface="Arial Black" panose="020B0A04020102020204" pitchFamily="34" charset="0"/>
                <a:hlinkClick r:id="rId9"/>
              </a:rPr>
              <a:t>Lung Cancer Screening with Low Dose Computed Tomography (LDCT)</a:t>
            </a:r>
            <a:endParaRPr lang="en-US" sz="1900" dirty="0">
              <a:latin typeface="Arial Black" panose="020B0A04020102020204" pitchFamily="34" charset="0"/>
            </a:endParaRPr>
          </a:p>
          <a:p>
            <a:r>
              <a:rPr lang="en-US" sz="1900" dirty="0">
                <a:latin typeface="Arial Black" panose="020B0A04020102020204" pitchFamily="34" charset="0"/>
                <a:hlinkClick r:id="rId10"/>
              </a:rPr>
              <a:t>Magnetic Resonance Angiography</a:t>
            </a:r>
            <a:endParaRPr lang="en-US" sz="1900" dirty="0">
              <a:latin typeface="Arial Black" panose="020B0A04020102020204" pitchFamily="34" charset="0"/>
            </a:endParaRPr>
          </a:p>
          <a:p>
            <a:r>
              <a:rPr lang="en-US" sz="1900" dirty="0">
                <a:latin typeface="Arial Black" panose="020B0A04020102020204" pitchFamily="34" charset="0"/>
                <a:hlinkClick r:id="rId11"/>
              </a:rPr>
              <a:t>Magnetic Resonance Imaging</a:t>
            </a:r>
            <a:endParaRPr lang="en-US" sz="1900" dirty="0">
              <a:latin typeface="Arial Black" panose="020B0A04020102020204" pitchFamily="34" charset="0"/>
            </a:endParaRPr>
          </a:p>
          <a:p>
            <a:r>
              <a:rPr lang="en-US" sz="1900" dirty="0">
                <a:latin typeface="Arial Black" panose="020B0A04020102020204" pitchFamily="34" charset="0"/>
                <a:hlinkClick r:id="rId12"/>
              </a:rPr>
              <a:t>Magnetic Resonance Spectroscopy</a:t>
            </a:r>
            <a:r>
              <a:rPr lang="en-US" sz="1900" dirty="0">
                <a:latin typeface="Arial Black" panose="020B0A04020102020204" pitchFamily="34" charset="0"/>
              </a:rPr>
              <a:t> </a:t>
            </a:r>
          </a:p>
          <a:p>
            <a:r>
              <a:rPr lang="en-US" sz="1900" dirty="0">
                <a:latin typeface="Arial Black" panose="020B0A04020102020204" pitchFamily="34" charset="0"/>
                <a:hlinkClick r:id="rId13"/>
              </a:rPr>
              <a:t>Mammograms</a:t>
            </a:r>
            <a:endParaRPr lang="en-US" sz="1900" dirty="0">
              <a:latin typeface="Arial Black" panose="020B0A04020102020204" pitchFamily="34" charset="0"/>
            </a:endParaRPr>
          </a:p>
          <a:p>
            <a:r>
              <a:rPr lang="en-US" sz="1900" dirty="0">
                <a:latin typeface="Arial Black" panose="020B0A04020102020204" pitchFamily="34" charset="0"/>
                <a:hlinkClick r:id="rId14"/>
              </a:rPr>
              <a:t>PET for Perfusion of the Heart</a:t>
            </a:r>
            <a:r>
              <a:rPr lang="en-US" sz="1900" dirty="0"/>
              <a:t> </a:t>
            </a:r>
            <a:endParaRPr lang="en-US" sz="1900" dirty="0">
              <a:latin typeface="Arial Black" panose="020B0A04020102020204" pitchFamily="34" charset="0"/>
            </a:endParaRPr>
          </a:p>
          <a:p>
            <a:r>
              <a:rPr lang="en-US" sz="1900" dirty="0">
                <a:latin typeface="Arial Black" panose="020B0A04020102020204" pitchFamily="34" charset="0"/>
                <a:hlinkClick r:id="rId15"/>
              </a:rPr>
              <a:t>Positron Emission Tomography (FDG) for Oncologic Conditions</a:t>
            </a:r>
            <a:endParaRPr lang="en-US" sz="1900" dirty="0">
              <a:latin typeface="Arial Black" panose="020B0A04020102020204" pitchFamily="34" charset="0"/>
            </a:endParaRPr>
          </a:p>
          <a:p>
            <a:r>
              <a:rPr lang="en-US" sz="1900" dirty="0">
                <a:latin typeface="Arial Black" panose="020B0A04020102020204" pitchFamily="34" charset="0"/>
                <a:hlinkClick r:id="rId16"/>
              </a:rPr>
              <a:t>Positron Emission Tomography (NaF-18) to Identify Bone Metastasis of Cancer</a:t>
            </a:r>
            <a:r>
              <a:rPr lang="en-US" sz="1900" dirty="0">
                <a:latin typeface="Arial Black" panose="020B0A04020102020204" pitchFamily="34" charset="0"/>
              </a:rPr>
              <a:t>    </a:t>
            </a:r>
          </a:p>
          <a:p>
            <a:r>
              <a:rPr lang="en-US" sz="2100" dirty="0">
                <a:latin typeface="Arial Black" panose="020B0A04020102020204" pitchFamily="34" charset="0"/>
                <a:hlinkClick r:id="rId17"/>
              </a:rPr>
              <a:t>Positron Emission Tomography (PET) Scans</a:t>
            </a:r>
            <a:endParaRPr lang="en-US" sz="2100" dirty="0">
              <a:latin typeface="Arial Black" panose="020B0A04020102020204" pitchFamily="34" charset="0"/>
            </a:endParaRPr>
          </a:p>
          <a:p>
            <a:r>
              <a:rPr lang="en-US" sz="2100" dirty="0">
                <a:latin typeface="Arial Black" panose="020B0A04020102020204" pitchFamily="34" charset="0"/>
                <a:hlinkClick r:id="rId18"/>
              </a:rPr>
              <a:t>Ultrasound Diagnostic Procedures</a:t>
            </a:r>
            <a:r>
              <a:rPr lang="en-US" sz="2100" dirty="0">
                <a:latin typeface="Arial Black" panose="020B0A04020102020204" pitchFamily="34" charset="0"/>
              </a:rPr>
              <a:t>  </a:t>
            </a:r>
          </a:p>
        </p:txBody>
      </p:sp>
      <p:sp>
        <p:nvSpPr>
          <p:cNvPr id="5" name="Slide Number Placeholder 4">
            <a:extLst>
              <a:ext uri="{FF2B5EF4-FFF2-40B4-BE49-F238E27FC236}">
                <a16:creationId xmlns:a16="http://schemas.microsoft.com/office/drawing/2014/main" id="{2AF21B34-CC28-4FE7-A12E-C3DF3E76EA44}"/>
              </a:ext>
            </a:extLst>
          </p:cNvPr>
          <p:cNvSpPr>
            <a:spLocks noGrp="1"/>
          </p:cNvSpPr>
          <p:nvPr>
            <p:ph type="sldNum" sz="quarter" idx="12"/>
          </p:nvPr>
        </p:nvSpPr>
        <p:spPr/>
        <p:txBody>
          <a:bodyPr/>
          <a:lstStyle/>
          <a:p>
            <a:fld id="{5D86E084-3352-1048-A7D3-AB1A259C9C49}" type="slidenum">
              <a:rPr lang="en-US" smtClean="0"/>
              <a:pPr/>
              <a:t>22</a:t>
            </a:fld>
            <a:endParaRPr lang="en-US"/>
          </a:p>
        </p:txBody>
      </p:sp>
      <p:sp>
        <p:nvSpPr>
          <p:cNvPr id="7" name="TextBox 6">
            <a:extLst>
              <a:ext uri="{FF2B5EF4-FFF2-40B4-BE49-F238E27FC236}">
                <a16:creationId xmlns:a16="http://schemas.microsoft.com/office/drawing/2014/main" id="{619214D6-1D93-47B3-A1AC-F0535D398B52}"/>
              </a:ext>
            </a:extLst>
          </p:cNvPr>
          <p:cNvSpPr txBox="1"/>
          <p:nvPr/>
        </p:nvSpPr>
        <p:spPr>
          <a:xfrm>
            <a:off x="239184" y="6263026"/>
            <a:ext cx="8665632" cy="584775"/>
          </a:xfrm>
          <a:prstGeom prst="rect">
            <a:avLst/>
          </a:prstGeom>
          <a:solidFill>
            <a:srgbClr val="FFFF00"/>
          </a:solidFill>
        </p:spPr>
        <p:txBody>
          <a:bodyPr wrap="square" rtlCol="0">
            <a:spAutoFit/>
          </a:bodyPr>
          <a:lstStyle/>
          <a:p>
            <a:r>
              <a:rPr lang="en-US" sz="1600" dirty="0">
                <a:latin typeface="Arial Black" panose="020B0A04020102020204" pitchFamily="34" charset="0"/>
                <a:hlinkClick r:id="rId19"/>
              </a:rPr>
              <a:t>https://www.cms.gov/medicare-coverage-database/indexes/ncd-alphabetical-index.aspx?bc=</a:t>
            </a:r>
            <a:r>
              <a:rPr lang="en-US" sz="1600">
                <a:latin typeface="Arial Black" panose="020B0A04020102020204" pitchFamily="34" charset="0"/>
                <a:hlinkClick r:id="rId19"/>
              </a:rPr>
              <a:t>AQAAAAAAAAAA&amp;</a:t>
            </a:r>
            <a:r>
              <a:rPr lang="en-US" sz="1600">
                <a:latin typeface="Arial Black" panose="020B0A04020102020204" pitchFamily="34" charset="0"/>
              </a:rPr>
              <a:t> </a:t>
            </a:r>
            <a:endParaRPr lang="en-US" sz="1600" dirty="0">
              <a:latin typeface="Arial Black" panose="020B0A04020102020204" pitchFamily="34" charset="0"/>
            </a:endParaRPr>
          </a:p>
        </p:txBody>
      </p:sp>
    </p:spTree>
    <p:extLst>
      <p:ext uri="{BB962C8B-B14F-4D97-AF65-F5344CB8AC3E}">
        <p14:creationId xmlns:p14="http://schemas.microsoft.com/office/powerpoint/2010/main" val="64617553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0B912D-4334-4DCD-9FEB-6387DC8C2C7E}"/>
              </a:ext>
            </a:extLst>
          </p:cNvPr>
          <p:cNvSpPr/>
          <p:nvPr/>
        </p:nvSpPr>
        <p:spPr>
          <a:xfrm>
            <a:off x="-135467" y="6366933"/>
            <a:ext cx="8585200" cy="4699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87" y="0"/>
            <a:ext cx="9144000" cy="1143000"/>
          </a:xfrm>
          <a:solidFill>
            <a:schemeClr val="bg1"/>
          </a:solidFill>
        </p:spPr>
        <p:txBody>
          <a:bodyPr>
            <a:noAutofit/>
          </a:bodyPr>
          <a:lstStyle/>
          <a:p>
            <a:r>
              <a:rPr lang="en-US" sz="3200" b="0" dirty="0">
                <a:latin typeface="Arial Black" panose="020B0A04020102020204" pitchFamily="34" charset="0"/>
              </a:rPr>
              <a:t>LOCAL COVERAGE DETERMINATIONS</a:t>
            </a:r>
          </a:p>
        </p:txBody>
      </p:sp>
      <p:sp>
        <p:nvSpPr>
          <p:cNvPr id="3" name="Content Placeholder 2"/>
          <p:cNvSpPr>
            <a:spLocks noGrp="1"/>
          </p:cNvSpPr>
          <p:nvPr>
            <p:ph idx="1"/>
          </p:nvPr>
        </p:nvSpPr>
        <p:spPr>
          <a:xfrm>
            <a:off x="-3387" y="797252"/>
            <a:ext cx="9144000" cy="6888990"/>
          </a:xfrm>
        </p:spPr>
        <p:txBody>
          <a:bodyPr>
            <a:noAutofit/>
          </a:bodyPr>
          <a:lstStyle/>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Local Coverage Determination (LCD) More Transparent</a:t>
            </a:r>
          </a:p>
          <a:p>
            <a:pPr lvl="1"/>
            <a:r>
              <a:rPr lang="en-US" sz="1800" dirty="0">
                <a:solidFill>
                  <a:srgbClr val="002060"/>
                </a:solidFill>
                <a:latin typeface="Arial Black" panose="020B0A04020102020204" pitchFamily="34" charset="0"/>
              </a:rPr>
              <a:t>Rationale must be given for any new coverage changes</a:t>
            </a:r>
          </a:p>
          <a:p>
            <a:pPr lvl="1"/>
            <a:r>
              <a:rPr lang="en-US" sz="1800" dirty="0">
                <a:solidFill>
                  <a:srgbClr val="002060"/>
                </a:solidFill>
                <a:latin typeface="Arial Black" panose="020B0A04020102020204" pitchFamily="34" charset="0"/>
              </a:rPr>
              <a:t>Literature explained in policy---increased number journals</a:t>
            </a:r>
          </a:p>
          <a:p>
            <a:pPr lvl="1"/>
            <a:r>
              <a:rPr lang="en-US" sz="1800" dirty="0">
                <a:solidFill>
                  <a:srgbClr val="002060"/>
                </a:solidFill>
                <a:latin typeface="Arial Black" panose="020B0A04020102020204" pitchFamily="34" charset="0"/>
              </a:rPr>
              <a:t>Sent to CMS 21 days prior to publication---medical input accepted</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Contractor Advisory Committee: will be changing</a:t>
            </a:r>
          </a:p>
          <a:p>
            <a:pPr lvl="1"/>
            <a:r>
              <a:rPr lang="en-US" sz="1800" dirty="0">
                <a:solidFill>
                  <a:srgbClr val="002060"/>
                </a:solidFill>
                <a:latin typeface="Arial Black" panose="020B0A04020102020204" pitchFamily="34" charset="0"/>
              </a:rPr>
              <a:t>Initial CAC is </a:t>
            </a:r>
            <a:r>
              <a:rPr lang="en-US" sz="1800" u="sng" dirty="0">
                <a:solidFill>
                  <a:srgbClr val="002060"/>
                </a:solidFill>
                <a:latin typeface="Arial Black" panose="020B0A04020102020204" pitchFamily="34" charset="0"/>
              </a:rPr>
              <a:t>evidentiary</a:t>
            </a:r>
            <a:r>
              <a:rPr lang="en-US" sz="1800" dirty="0">
                <a:solidFill>
                  <a:srgbClr val="002060"/>
                </a:solidFill>
                <a:latin typeface="Arial Black" panose="020B0A04020102020204" pitchFamily="34" charset="0"/>
              </a:rPr>
              <a:t> with Subject Matter Experts reviewing</a:t>
            </a:r>
          </a:p>
          <a:p>
            <a:pPr lvl="1"/>
            <a:r>
              <a:rPr lang="en-US" sz="1800" dirty="0">
                <a:solidFill>
                  <a:srgbClr val="002060"/>
                </a:solidFill>
                <a:latin typeface="Arial Black" panose="020B0A04020102020204" pitchFamily="34" charset="0"/>
              </a:rPr>
              <a:t>Contractors take information from SME and write draft policy</a:t>
            </a:r>
          </a:p>
          <a:p>
            <a:pPr lvl="1"/>
            <a:r>
              <a:rPr lang="en-US" sz="1800" dirty="0">
                <a:solidFill>
                  <a:srgbClr val="002060"/>
                </a:solidFill>
                <a:latin typeface="Arial Black" panose="020B0A04020102020204" pitchFamily="34" charset="0"/>
              </a:rPr>
              <a:t>Draft policy explained at Open Meeting—open to all for comment</a:t>
            </a:r>
          </a:p>
          <a:p>
            <a:pPr lvl="1"/>
            <a:r>
              <a:rPr lang="en-US" sz="1800" dirty="0">
                <a:solidFill>
                  <a:srgbClr val="002060"/>
                </a:solidFill>
                <a:latin typeface="Arial Black" panose="020B0A04020102020204" pitchFamily="34" charset="0"/>
              </a:rPr>
              <a:t>CAC / Open meetings can be live meetings and / or webinars</a:t>
            </a:r>
          </a:p>
          <a:p>
            <a:pPr lvl="1"/>
            <a:r>
              <a:rPr lang="en-US" sz="1800" dirty="0">
                <a:solidFill>
                  <a:srgbClr val="002060"/>
                </a:solidFill>
                <a:latin typeface="Arial Black" panose="020B0A04020102020204" pitchFamily="34" charset="0"/>
              </a:rPr>
              <a:t>Guidelines. white papers &amp; journals from societies important</a:t>
            </a:r>
          </a:p>
          <a:p>
            <a:pPr lvl="1"/>
            <a:r>
              <a:rPr lang="en-US" sz="1800" dirty="0">
                <a:solidFill>
                  <a:srgbClr val="002060"/>
                </a:solidFill>
                <a:latin typeface="Arial Black" panose="020B0A04020102020204" pitchFamily="34" charset="0"/>
              </a:rPr>
              <a:t>National or Local Coverage Determinations explained in detail on Noridian website and CMS website—</a:t>
            </a:r>
            <a:r>
              <a:rPr lang="en-US" sz="1800" dirty="0">
                <a:solidFill>
                  <a:srgbClr val="C00000"/>
                </a:solidFill>
                <a:effectLst>
                  <a:outerShdw blurRad="38100" dist="38100" dir="2700000" algn="tl">
                    <a:srgbClr val="000000">
                      <a:alpha val="43137"/>
                    </a:srgbClr>
                  </a:outerShdw>
                </a:effectLst>
                <a:latin typeface="Arial Black" panose="020B0A04020102020204" pitchFamily="34" charset="0"/>
              </a:rPr>
              <a:t>we tell you how to code</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Changes will still be possible for LCDs</a:t>
            </a:r>
          </a:p>
          <a:p>
            <a:pPr lvl="1"/>
            <a:r>
              <a:rPr lang="en-US" sz="1800" dirty="0">
                <a:solidFill>
                  <a:srgbClr val="C00000"/>
                </a:solidFill>
                <a:latin typeface="Arial Black" panose="020B0A04020102020204" pitchFamily="34" charset="0"/>
              </a:rPr>
              <a:t>Individual Considerations </a:t>
            </a:r>
            <a:r>
              <a:rPr lang="en-US" sz="1800" dirty="0">
                <a:solidFill>
                  <a:srgbClr val="002060"/>
                </a:solidFill>
                <a:latin typeface="Arial Black" panose="020B0A04020102020204" pitchFamily="34" charset="0"/>
              </a:rPr>
              <a:t>for patients with specific situations</a:t>
            </a:r>
          </a:p>
          <a:p>
            <a:pPr lvl="1"/>
            <a:r>
              <a:rPr lang="en-US" sz="1800" dirty="0">
                <a:solidFill>
                  <a:srgbClr val="C00000"/>
                </a:solidFill>
                <a:latin typeface="Arial Black" panose="020B0A04020102020204" pitchFamily="34" charset="0"/>
              </a:rPr>
              <a:t>Reconsiderations</a:t>
            </a:r>
            <a:r>
              <a:rPr lang="en-US" sz="1800" dirty="0">
                <a:solidFill>
                  <a:srgbClr val="002060"/>
                </a:solidFill>
                <a:latin typeface="Arial Black" panose="020B0A04020102020204" pitchFamily="34" charset="0"/>
              </a:rPr>
              <a:t> of local policy possible with submission of appropriate peer reviewed literature or society white papers</a:t>
            </a:r>
          </a:p>
          <a:p>
            <a:pPr lvl="1"/>
            <a:r>
              <a:rPr lang="en-US" sz="1800" dirty="0">
                <a:solidFill>
                  <a:srgbClr val="002060"/>
                </a:solidFill>
                <a:latin typeface="Arial Black" panose="020B0A04020102020204" pitchFamily="34" charset="0"/>
              </a:rPr>
              <a:t>We value your opinions, but when asking for changes, </a:t>
            </a:r>
            <a:r>
              <a:rPr lang="en-US" sz="1800" dirty="0">
                <a:solidFill>
                  <a:srgbClr val="C00000"/>
                </a:solidFill>
                <a:latin typeface="Arial Black" panose="020B0A04020102020204" pitchFamily="34" charset="0"/>
              </a:rPr>
              <a:t>SHOW US THE DATA…</a:t>
            </a:r>
            <a:r>
              <a:rPr lang="en-US" sz="1800" u="sng" dirty="0">
                <a:solidFill>
                  <a:srgbClr val="C00000"/>
                </a:solidFill>
                <a:latin typeface="Arial Black" panose="020B0A04020102020204" pitchFamily="34" charset="0"/>
              </a:rPr>
              <a:t>in God we trust</a:t>
            </a:r>
            <a:r>
              <a:rPr lang="en-US" sz="1800" dirty="0">
                <a:solidFill>
                  <a:srgbClr val="C00000"/>
                </a:solidFill>
                <a:latin typeface="Arial Black" panose="020B0A04020102020204" pitchFamily="34" charset="0"/>
              </a:rPr>
              <a:t>, everyone else needs data</a:t>
            </a:r>
          </a:p>
          <a:p>
            <a:pPr lvl="1"/>
            <a:endParaRPr lang="en-US" sz="2000" dirty="0"/>
          </a:p>
        </p:txBody>
      </p:sp>
      <p:sp>
        <p:nvSpPr>
          <p:cNvPr id="5" name="Slide Number Placeholder 4"/>
          <p:cNvSpPr>
            <a:spLocks noGrp="1"/>
          </p:cNvSpPr>
          <p:nvPr>
            <p:ph type="sldNum" sz="quarter" idx="12"/>
          </p:nvPr>
        </p:nvSpPr>
        <p:spPr/>
        <p:txBody>
          <a:bodyPr/>
          <a:lstStyle/>
          <a:p>
            <a:fld id="{5D86E084-3352-1048-A7D3-AB1A259C9C49}" type="slidenum">
              <a:rPr lang="en-US" smtClean="0"/>
              <a:pPr/>
              <a:t>23</a:t>
            </a:fld>
            <a:endParaRPr lang="en-US"/>
          </a:p>
        </p:txBody>
      </p:sp>
    </p:spTree>
    <p:extLst>
      <p:ext uri="{BB962C8B-B14F-4D97-AF65-F5344CB8AC3E}">
        <p14:creationId xmlns:p14="http://schemas.microsoft.com/office/powerpoint/2010/main" val="237017202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68B4-C0C8-470A-9291-D504606BF02A}"/>
              </a:ext>
            </a:extLst>
          </p:cNvPr>
          <p:cNvSpPr>
            <a:spLocks noGrp="1"/>
          </p:cNvSpPr>
          <p:nvPr>
            <p:ph type="title"/>
          </p:nvPr>
        </p:nvSpPr>
        <p:spPr>
          <a:xfrm>
            <a:off x="321733" y="393700"/>
            <a:ext cx="8229600" cy="1143000"/>
          </a:xfrm>
          <a:solidFill>
            <a:schemeClr val="bg1"/>
          </a:solidFill>
        </p:spPr>
        <p:txBody>
          <a:bodyPr>
            <a:normAutofit fontScale="90000"/>
          </a:bodyPr>
          <a:lstStyle/>
          <a:p>
            <a:r>
              <a:rPr lang="en-US" dirty="0">
                <a:latin typeface="Arial Black" panose="020B0A04020102020204" pitchFamily="34" charset="0"/>
              </a:rPr>
              <a:t>NORIDIAN LCDs AFFECTING RADIOLOGY</a:t>
            </a:r>
          </a:p>
        </p:txBody>
      </p:sp>
      <p:sp>
        <p:nvSpPr>
          <p:cNvPr id="3" name="Content Placeholder 2">
            <a:extLst>
              <a:ext uri="{FF2B5EF4-FFF2-40B4-BE49-F238E27FC236}">
                <a16:creationId xmlns:a16="http://schemas.microsoft.com/office/drawing/2014/main" id="{C70EA78B-3BCA-4DA0-8CC9-2CB87DB3CDC3}"/>
              </a:ext>
            </a:extLst>
          </p:cNvPr>
          <p:cNvSpPr>
            <a:spLocks noGrp="1"/>
          </p:cNvSpPr>
          <p:nvPr>
            <p:ph idx="1"/>
          </p:nvPr>
        </p:nvSpPr>
        <p:spPr>
          <a:xfrm>
            <a:off x="203199" y="1498600"/>
            <a:ext cx="8737600" cy="4394200"/>
          </a:xfrm>
        </p:spPr>
        <p:txBody>
          <a:bodyPr>
            <a:normAutofit/>
          </a:bodyPr>
          <a:lstStyle/>
          <a:p>
            <a:r>
              <a:rPr lang="en-US" sz="2200" dirty="0">
                <a:latin typeface="Arial Black" panose="020B0A04020102020204" pitchFamily="34" charset="0"/>
                <a:hlinkClick r:id="rId2"/>
              </a:rPr>
              <a:t>Chest X-Ray Policy</a:t>
            </a:r>
            <a:endParaRPr lang="en-US" sz="2200" dirty="0">
              <a:latin typeface="Arial Black" panose="020B0A04020102020204" pitchFamily="34" charset="0"/>
            </a:endParaRPr>
          </a:p>
          <a:p>
            <a:r>
              <a:rPr lang="en-US" sz="2200" dirty="0">
                <a:latin typeface="Arial Black" panose="020B0A04020102020204" pitchFamily="34" charset="0"/>
                <a:hlinkClick r:id="rId3"/>
              </a:rPr>
              <a:t>Intensity Modulated Radiation Therapy (IMRT)</a:t>
            </a:r>
            <a:endParaRPr lang="en-US" sz="2200" dirty="0">
              <a:latin typeface="Arial Black" panose="020B0A04020102020204" pitchFamily="34" charset="0"/>
            </a:endParaRPr>
          </a:p>
          <a:p>
            <a:r>
              <a:rPr lang="en-US" sz="2200" dirty="0">
                <a:latin typeface="Arial Black" panose="020B0A04020102020204" pitchFamily="34" charset="0"/>
                <a:hlinkClick r:id="rId4"/>
              </a:rPr>
              <a:t>Lumbar MRI</a:t>
            </a:r>
            <a:endParaRPr lang="en-US" sz="2200" dirty="0">
              <a:latin typeface="Arial Black" panose="020B0A04020102020204" pitchFamily="34" charset="0"/>
            </a:endParaRPr>
          </a:p>
          <a:p>
            <a:r>
              <a:rPr lang="en-US" altLang="en-US" sz="2200" dirty="0">
                <a:latin typeface="Arial Black" panose="020B0A04020102020204" pitchFamily="34" charset="0"/>
                <a:hlinkClick r:id="rId5"/>
              </a:rPr>
              <a:t>Magnetic-Resonance-Guided Focused Ultrasound Surgery (</a:t>
            </a:r>
            <a:r>
              <a:rPr lang="en-US" altLang="en-US" sz="2200" dirty="0" err="1">
                <a:latin typeface="Arial Black" panose="020B0A04020102020204" pitchFamily="34" charset="0"/>
                <a:hlinkClick r:id="rId5"/>
              </a:rPr>
              <a:t>MRgFUS</a:t>
            </a:r>
            <a:r>
              <a:rPr lang="en-US" altLang="en-US" sz="2200" dirty="0">
                <a:latin typeface="Arial Black" panose="020B0A04020102020204" pitchFamily="34" charset="0"/>
                <a:hlinkClick r:id="rId5"/>
              </a:rPr>
              <a:t>) for Essential Tremor</a:t>
            </a:r>
            <a:r>
              <a:rPr lang="en-US" altLang="en-US" sz="2200" dirty="0">
                <a:latin typeface="Arial Black" panose="020B0A04020102020204" pitchFamily="34" charset="0"/>
              </a:rPr>
              <a:t> </a:t>
            </a:r>
          </a:p>
          <a:p>
            <a:r>
              <a:rPr lang="en-US" sz="2200" dirty="0">
                <a:latin typeface="Arial Black" panose="020B0A04020102020204" pitchFamily="34" charset="0"/>
                <a:hlinkClick r:id="rId6"/>
              </a:rPr>
              <a:t>MRI and CT Scans of the Head and Neck</a:t>
            </a:r>
            <a:r>
              <a:rPr lang="en-US" sz="2200" dirty="0">
                <a:latin typeface="Arial Black" panose="020B0A04020102020204" pitchFamily="34" charset="0"/>
              </a:rPr>
              <a:t>   </a:t>
            </a:r>
          </a:p>
          <a:p>
            <a:r>
              <a:rPr lang="en-US" sz="2200" dirty="0">
                <a:latin typeface="Arial Black" panose="020B0A04020102020204" pitchFamily="34" charset="0"/>
                <a:hlinkClick r:id="rId7"/>
              </a:rPr>
              <a:t>Percutaneous Vertebral Augmentation (PVA) for Osteoporotic Vertebral Compression Fracture (VCF)</a:t>
            </a:r>
            <a:endParaRPr lang="en-US" sz="2200" dirty="0">
              <a:latin typeface="Arial Black" panose="020B0A04020102020204" pitchFamily="34" charset="0"/>
            </a:endParaRPr>
          </a:p>
          <a:p>
            <a:r>
              <a:rPr lang="en-US" sz="2200" dirty="0">
                <a:latin typeface="Arial Black" panose="020B0A04020102020204" pitchFamily="34" charset="0"/>
                <a:hlinkClick r:id="rId8"/>
              </a:rPr>
              <a:t>Stereotactic Body Radiation Therapy</a:t>
            </a:r>
            <a:endParaRPr lang="en-US" sz="2200" dirty="0">
              <a:latin typeface="Arial Black" panose="020B0A04020102020204" pitchFamily="34" charset="0"/>
            </a:endParaRPr>
          </a:p>
          <a:p>
            <a:r>
              <a:rPr lang="en-US" sz="2200" dirty="0">
                <a:latin typeface="Arial Black" panose="020B0A04020102020204" pitchFamily="34" charset="0"/>
                <a:hlinkClick r:id="rId9"/>
              </a:rPr>
              <a:t>Stereotactic Radiosurgery</a:t>
            </a:r>
            <a:endParaRPr lang="en-US" sz="2200" dirty="0">
              <a:latin typeface="Arial Black" panose="020B0A04020102020204" pitchFamily="34" charset="0"/>
            </a:endParaRPr>
          </a:p>
          <a:p>
            <a:endParaRPr lang="en-US" sz="2000" dirty="0">
              <a:latin typeface="Arial Black" panose="020B0A04020102020204" pitchFamily="34" charset="0"/>
            </a:endParaRPr>
          </a:p>
        </p:txBody>
      </p:sp>
      <p:sp>
        <p:nvSpPr>
          <p:cNvPr id="4" name="Date Placeholder 3">
            <a:extLst>
              <a:ext uri="{FF2B5EF4-FFF2-40B4-BE49-F238E27FC236}">
                <a16:creationId xmlns:a16="http://schemas.microsoft.com/office/drawing/2014/main" id="{1AC5A939-5451-4BE9-A0DC-B988DE1160EE}"/>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42218BF7-66DD-4B3E-94BE-8F77D0C7AEC5}"/>
              </a:ext>
            </a:extLst>
          </p:cNvPr>
          <p:cNvSpPr>
            <a:spLocks noGrp="1"/>
          </p:cNvSpPr>
          <p:nvPr>
            <p:ph type="sldNum" sz="quarter" idx="12"/>
          </p:nvPr>
        </p:nvSpPr>
        <p:spPr/>
        <p:txBody>
          <a:bodyPr/>
          <a:lstStyle/>
          <a:p>
            <a:fld id="{5D86E084-3352-1048-A7D3-AB1A259C9C49}" type="slidenum">
              <a:rPr lang="en-US" smtClean="0"/>
              <a:pPr/>
              <a:t>24</a:t>
            </a:fld>
            <a:endParaRPr lang="en-US"/>
          </a:p>
        </p:txBody>
      </p:sp>
      <p:sp>
        <p:nvSpPr>
          <p:cNvPr id="8" name="TextBox 7">
            <a:extLst>
              <a:ext uri="{FF2B5EF4-FFF2-40B4-BE49-F238E27FC236}">
                <a16:creationId xmlns:a16="http://schemas.microsoft.com/office/drawing/2014/main" id="{E34E80AA-FFFC-4F38-A1E9-BCFE546ABE45}"/>
              </a:ext>
            </a:extLst>
          </p:cNvPr>
          <p:cNvSpPr txBox="1"/>
          <p:nvPr/>
        </p:nvSpPr>
        <p:spPr>
          <a:xfrm>
            <a:off x="203199" y="5892800"/>
            <a:ext cx="8737601" cy="384721"/>
          </a:xfrm>
          <a:prstGeom prst="rect">
            <a:avLst/>
          </a:prstGeom>
          <a:solidFill>
            <a:srgbClr val="FFFF00"/>
          </a:solidFill>
        </p:spPr>
        <p:txBody>
          <a:bodyPr wrap="square" rtlCol="0">
            <a:spAutoFit/>
          </a:bodyPr>
          <a:lstStyle/>
          <a:p>
            <a:r>
              <a:rPr lang="en-US" sz="1900" dirty="0">
                <a:latin typeface="Arial Black" panose="020B0A04020102020204" pitchFamily="34" charset="0"/>
                <a:hlinkClick r:id="rId10"/>
              </a:rPr>
              <a:t>https://med.noridianmedicare.com/web/jeb/policies/lcd/active</a:t>
            </a:r>
            <a:r>
              <a:rPr lang="en-US" sz="1900" dirty="0">
                <a:latin typeface="Arial Black" panose="020B0A04020102020204" pitchFamily="34" charset="0"/>
              </a:rPr>
              <a:t> </a:t>
            </a:r>
          </a:p>
        </p:txBody>
      </p:sp>
    </p:spTree>
    <p:extLst>
      <p:ext uri="{BB962C8B-B14F-4D97-AF65-F5344CB8AC3E}">
        <p14:creationId xmlns:p14="http://schemas.microsoft.com/office/powerpoint/2010/main" val="89373131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a:extLst>
              <a:ext uri="{FF2B5EF4-FFF2-40B4-BE49-F238E27FC236}">
                <a16:creationId xmlns:a16="http://schemas.microsoft.com/office/drawing/2014/main" id="{34AD7AF8-5A72-41F1-8A92-F818E0D2EFE7}"/>
              </a:ext>
            </a:extLst>
          </p:cNvPr>
          <p:cNvPicPr>
            <a:picLocks noChangeAspect="1"/>
          </p:cNvPicPr>
          <p:nvPr/>
        </p:nvPicPr>
        <p:blipFill>
          <a:blip r:embed="rId2">
            <a:extLst>
              <a:ext uri="{28A0092B-C50C-407E-A947-70E740481C1C}">
                <a14:useLocalDpi xmlns:a14="http://schemas.microsoft.com/office/drawing/2010/main" val="0"/>
              </a:ext>
            </a:extLst>
          </a:blip>
          <a:srcRect l="4167" t="7620" r="4167"/>
          <a:stretch>
            <a:fillRect/>
          </a:stretch>
        </p:blipFill>
        <p:spPr bwMode="auto">
          <a:xfrm>
            <a:off x="0" y="26988"/>
            <a:ext cx="9067800" cy="688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25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B134-8614-493B-AC46-FB03749835F0}"/>
              </a:ext>
            </a:extLst>
          </p:cNvPr>
          <p:cNvSpPr>
            <a:spLocks noGrp="1"/>
          </p:cNvSpPr>
          <p:nvPr>
            <p:ph type="title"/>
          </p:nvPr>
        </p:nvSpPr>
        <p:spPr>
          <a:xfrm>
            <a:off x="0" y="380968"/>
            <a:ext cx="9144000" cy="1143000"/>
          </a:xfrm>
        </p:spPr>
        <p:txBody>
          <a:bodyPr>
            <a:normAutofit fontScale="90000"/>
          </a:bodyPr>
          <a:lstStyle/>
          <a:p>
            <a:r>
              <a:rPr lang="en-US" dirty="0">
                <a:latin typeface="Arial Black" panose="020B0A04020102020204" pitchFamily="34" charset="0"/>
              </a:rPr>
              <a:t>PATIENT RELATIONSHIP CATEGORIES FOR MACRA / MIPS</a:t>
            </a:r>
          </a:p>
        </p:txBody>
      </p:sp>
      <p:sp>
        <p:nvSpPr>
          <p:cNvPr id="3" name="Content Placeholder 2">
            <a:extLst>
              <a:ext uri="{FF2B5EF4-FFF2-40B4-BE49-F238E27FC236}">
                <a16:creationId xmlns:a16="http://schemas.microsoft.com/office/drawing/2014/main" id="{CCD4EEB1-6AF7-4385-B686-A806B4C0467E}"/>
              </a:ext>
            </a:extLst>
          </p:cNvPr>
          <p:cNvSpPr>
            <a:spLocks noGrp="1"/>
          </p:cNvSpPr>
          <p:nvPr>
            <p:ph idx="1"/>
          </p:nvPr>
        </p:nvSpPr>
        <p:spPr>
          <a:xfrm>
            <a:off x="0" y="1523968"/>
            <a:ext cx="9144000" cy="4525963"/>
          </a:xfrm>
        </p:spPr>
        <p:txBody>
          <a:bodyPr>
            <a:noAutofit/>
          </a:bodyPr>
          <a:lstStyle/>
          <a:p>
            <a:r>
              <a:rPr lang="en-US" sz="2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CMS will be considering the utility of patient relationship categories and codes to improve the </a:t>
            </a:r>
            <a:r>
              <a:rPr lang="en-US" sz="2600" dirty="0">
                <a:solidFill>
                  <a:srgbClr val="C00000"/>
                </a:solidFill>
                <a:effectLst>
                  <a:outerShdw blurRad="38100" dist="38100" dir="2700000" algn="tl">
                    <a:srgbClr val="000000">
                      <a:alpha val="43137"/>
                    </a:srgbClr>
                  </a:outerShdw>
                </a:effectLst>
                <a:latin typeface="Arial Black" panose="020B0A04020102020204" pitchFamily="34" charset="0"/>
              </a:rPr>
              <a:t>attribution of resources </a:t>
            </a:r>
            <a:r>
              <a:rPr lang="en-US" sz="2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to clinicians in developing measures of cost, as required by the </a:t>
            </a:r>
            <a:r>
              <a:rPr lang="en-US" sz="2600" dirty="0">
                <a:solidFill>
                  <a:srgbClr val="C00000"/>
                </a:solidFill>
                <a:effectLst>
                  <a:outerShdw blurRad="38100" dist="38100" dir="2700000" algn="tl">
                    <a:srgbClr val="000000">
                      <a:alpha val="43137"/>
                    </a:srgbClr>
                  </a:outerShdw>
                </a:effectLst>
                <a:latin typeface="Arial Black" panose="020B0A04020102020204" pitchFamily="34" charset="0"/>
              </a:rPr>
              <a:t>Medicare Access and CHIP Reauthorization Act (MACRA) </a:t>
            </a:r>
            <a:r>
              <a:rPr lang="en-US" sz="2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Pub. L. No. 114-10 </a:t>
            </a:r>
            <a:endParaRPr lang="en-US" sz="2600" dirty="0">
              <a:solidFill>
                <a:schemeClr val="accent5">
                  <a:lumMod val="50000"/>
                </a:schemeClr>
              </a:solidFill>
              <a:effectLst>
                <a:outerShdw blurRad="38100" dist="38100" dir="2700000" algn="tl">
                  <a:srgbClr val="000000">
                    <a:alpha val="43137"/>
                  </a:srgbClr>
                </a:outerShdw>
              </a:effectLst>
            </a:endParaRPr>
          </a:p>
          <a:p>
            <a:r>
              <a:rPr lang="en-US" sz="2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Section 101(f) of MACRA requires that we post the operational list of patient relationship categories and codes by April 2017 and that the codes be included by clinicians on all Medicare claims, as determined appropriate by the Secretary, beginning …………  </a:t>
            </a:r>
            <a:r>
              <a:rPr lang="en-US" sz="2600" dirty="0">
                <a:solidFill>
                  <a:srgbClr val="C00000"/>
                </a:solidFill>
                <a:effectLst>
                  <a:outerShdw blurRad="38100" dist="38100" dir="2700000" algn="tl">
                    <a:srgbClr val="000000">
                      <a:alpha val="43137"/>
                    </a:srgbClr>
                  </a:outerShdw>
                </a:effectLst>
                <a:latin typeface="Arial Black" panose="020B0A04020102020204" pitchFamily="34" charset="0"/>
              </a:rPr>
              <a:t>(soon)</a:t>
            </a:r>
          </a:p>
        </p:txBody>
      </p:sp>
      <p:sp>
        <p:nvSpPr>
          <p:cNvPr id="4" name="Date Placeholder 3">
            <a:extLst>
              <a:ext uri="{FF2B5EF4-FFF2-40B4-BE49-F238E27FC236}">
                <a16:creationId xmlns:a16="http://schemas.microsoft.com/office/drawing/2014/main" id="{FD0D4AF7-98C0-4628-A79C-A01D191C633F}"/>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A993095C-56F4-4893-9786-39188FA5E43A}"/>
              </a:ext>
            </a:extLst>
          </p:cNvPr>
          <p:cNvSpPr>
            <a:spLocks noGrp="1"/>
          </p:cNvSpPr>
          <p:nvPr>
            <p:ph type="sldNum" sz="quarter" idx="12"/>
          </p:nvPr>
        </p:nvSpPr>
        <p:spPr/>
        <p:txBody>
          <a:bodyPr/>
          <a:lstStyle/>
          <a:p>
            <a:fld id="{5D86E084-3352-1048-A7D3-AB1A259C9C49}" type="slidenum">
              <a:rPr lang="en-US" smtClean="0"/>
              <a:pPr/>
              <a:t>26</a:t>
            </a:fld>
            <a:endParaRPr lang="en-US"/>
          </a:p>
        </p:txBody>
      </p:sp>
    </p:spTree>
    <p:extLst>
      <p:ext uri="{BB962C8B-B14F-4D97-AF65-F5344CB8AC3E}">
        <p14:creationId xmlns:p14="http://schemas.microsoft.com/office/powerpoint/2010/main" val="189105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ED26A7-95B5-4BE5-B48F-78F6BDA97335}"/>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D4905FD5-F4D3-4635-BA87-52DAFB5B2991}"/>
              </a:ext>
            </a:extLst>
          </p:cNvPr>
          <p:cNvSpPr>
            <a:spLocks noGrp="1"/>
          </p:cNvSpPr>
          <p:nvPr>
            <p:ph type="sldNum" sz="quarter" idx="12"/>
          </p:nvPr>
        </p:nvSpPr>
        <p:spPr/>
        <p:txBody>
          <a:bodyPr/>
          <a:lstStyle/>
          <a:p>
            <a:fld id="{5D86E084-3352-1048-A7D3-AB1A259C9C49}" type="slidenum">
              <a:rPr lang="en-US" smtClean="0"/>
              <a:pPr/>
              <a:t>27</a:t>
            </a:fld>
            <a:endParaRPr lang="en-US"/>
          </a:p>
        </p:txBody>
      </p:sp>
      <p:pic>
        <p:nvPicPr>
          <p:cNvPr id="4" name="Picture 3">
            <a:extLst>
              <a:ext uri="{FF2B5EF4-FFF2-40B4-BE49-F238E27FC236}">
                <a16:creationId xmlns:a16="http://schemas.microsoft.com/office/drawing/2014/main" id="{33643E3E-6431-4CFA-984A-ACDA334F2B10}"/>
              </a:ext>
            </a:extLst>
          </p:cNvPr>
          <p:cNvPicPr>
            <a:picLocks noChangeAspect="1"/>
          </p:cNvPicPr>
          <p:nvPr/>
        </p:nvPicPr>
        <p:blipFill rotWithShape="1">
          <a:blip r:embed="rId2"/>
          <a:srcRect l="8819" r="5851"/>
          <a:stretch/>
        </p:blipFill>
        <p:spPr>
          <a:xfrm>
            <a:off x="-69991" y="1008993"/>
            <a:ext cx="9248029" cy="5462807"/>
          </a:xfrm>
          <a:prstGeom prst="rect">
            <a:avLst/>
          </a:prstGeom>
        </p:spPr>
      </p:pic>
      <p:sp>
        <p:nvSpPr>
          <p:cNvPr id="7" name="TextBox 6">
            <a:extLst>
              <a:ext uri="{FF2B5EF4-FFF2-40B4-BE49-F238E27FC236}">
                <a16:creationId xmlns:a16="http://schemas.microsoft.com/office/drawing/2014/main" id="{96E8F5E3-B621-407C-AD89-39345FA26144}"/>
              </a:ext>
            </a:extLst>
          </p:cNvPr>
          <p:cNvSpPr txBox="1"/>
          <p:nvPr/>
        </p:nvSpPr>
        <p:spPr>
          <a:xfrm>
            <a:off x="204951" y="485773"/>
            <a:ext cx="9144000" cy="523220"/>
          </a:xfrm>
          <a:prstGeom prst="rect">
            <a:avLst/>
          </a:prstGeom>
          <a:noFill/>
        </p:spPr>
        <p:txBody>
          <a:bodyPr wrap="square" rtlCol="0">
            <a:spAutoFit/>
          </a:bodyPr>
          <a:lstStyle/>
          <a:p>
            <a:r>
              <a:rPr lang="en-US" sz="2800" dirty="0">
                <a:latin typeface="Arial Black" panose="020B0A04020102020204" pitchFamily="34" charset="0"/>
                <a:cs typeface="Arial" panose="020B0604020202020204" pitchFamily="34" charset="0"/>
              </a:rPr>
              <a:t>FEDERAL REGISTER 11/15/2017 Page 53233</a:t>
            </a:r>
          </a:p>
        </p:txBody>
      </p:sp>
    </p:spTree>
    <p:extLst>
      <p:ext uri="{BB962C8B-B14F-4D97-AF65-F5344CB8AC3E}">
        <p14:creationId xmlns:p14="http://schemas.microsoft.com/office/powerpoint/2010/main" val="163047209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B21E7F-5D88-429B-9525-B2F4E26DFC9C}"/>
              </a:ext>
            </a:extLst>
          </p:cNvPr>
          <p:cNvSpPr/>
          <p:nvPr/>
        </p:nvSpPr>
        <p:spPr>
          <a:xfrm>
            <a:off x="-55179" y="6337738"/>
            <a:ext cx="9144000" cy="5202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106CF-6C30-41EB-A2A2-BBD4B94C1655}"/>
              </a:ext>
            </a:extLst>
          </p:cNvPr>
          <p:cNvSpPr>
            <a:spLocks noGrp="1"/>
          </p:cNvSpPr>
          <p:nvPr>
            <p:ph type="title"/>
          </p:nvPr>
        </p:nvSpPr>
        <p:spPr>
          <a:xfrm>
            <a:off x="63062" y="21075"/>
            <a:ext cx="9033642" cy="1143000"/>
          </a:xfrm>
          <a:solidFill>
            <a:schemeClr val="bg1"/>
          </a:solidFill>
        </p:spPr>
        <p:txBody>
          <a:bodyPr>
            <a:normAutofit fontScale="90000"/>
          </a:bodyPr>
          <a:lstStyle/>
          <a:p>
            <a:r>
              <a:rPr lang="en-US" dirty="0">
                <a:latin typeface="Arial Black" panose="020B0A04020102020204" pitchFamily="34" charset="0"/>
              </a:rPr>
              <a:t>CMS Patient Relationship Categories and Codes</a:t>
            </a:r>
            <a:endParaRPr lang="en-US" dirty="0"/>
          </a:p>
        </p:txBody>
      </p:sp>
      <p:sp>
        <p:nvSpPr>
          <p:cNvPr id="3" name="Content Placeholder 2">
            <a:extLst>
              <a:ext uri="{FF2B5EF4-FFF2-40B4-BE49-F238E27FC236}">
                <a16:creationId xmlns:a16="http://schemas.microsoft.com/office/drawing/2014/main" id="{E8B0F21A-682B-4FB7-A1B6-A65CD6BD79C3}"/>
              </a:ext>
            </a:extLst>
          </p:cNvPr>
          <p:cNvSpPr>
            <a:spLocks noGrp="1"/>
          </p:cNvSpPr>
          <p:nvPr>
            <p:ph idx="1"/>
          </p:nvPr>
        </p:nvSpPr>
        <p:spPr>
          <a:xfrm>
            <a:off x="-47296" y="955509"/>
            <a:ext cx="9144000" cy="5717534"/>
          </a:xfrm>
        </p:spPr>
        <p:txBody>
          <a:bodyPr>
            <a:normAutofit fontScale="25000" lnSpcReduction="20000"/>
          </a:bodyPr>
          <a:lstStyle/>
          <a:p>
            <a:endParaRPr lang="en-US" dirty="0"/>
          </a:p>
          <a:p>
            <a:r>
              <a:rPr lang="en-US" sz="84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1. Continuous/broad: </a:t>
            </a:r>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This category could include clinicians who provide principal care for a patient, where there is no planned endpoint of the relationship. Care in this category is comprehensive, dealing with the entire scope of patient problems, either directly or in a care coordination role</a:t>
            </a:r>
            <a:r>
              <a:rPr lang="en-US" sz="8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8000" dirty="0">
                <a:solidFill>
                  <a:srgbClr val="C00000"/>
                </a:solidFill>
                <a:effectLst>
                  <a:outerShdw blurRad="38100" dist="38100" dir="2700000" algn="tl">
                    <a:srgbClr val="000000">
                      <a:alpha val="43137"/>
                    </a:srgbClr>
                  </a:outerShdw>
                </a:effectLst>
                <a:latin typeface="Arial Black" panose="020B0A04020102020204" pitchFamily="34" charset="0"/>
              </a:rPr>
              <a:t>(X1)</a:t>
            </a:r>
          </a:p>
          <a:p>
            <a:pPr lvl="1"/>
            <a:r>
              <a:rPr lang="en-US" sz="7200" b="1" dirty="0">
                <a:solidFill>
                  <a:srgbClr val="002060"/>
                </a:solidFill>
                <a:latin typeface="Arial Black" panose="020B0A04020102020204" pitchFamily="34" charset="0"/>
              </a:rPr>
              <a:t>Examples include: </a:t>
            </a:r>
            <a:r>
              <a:rPr lang="en-US" sz="7200" dirty="0">
                <a:solidFill>
                  <a:srgbClr val="002060"/>
                </a:solidFill>
                <a:latin typeface="Arial Black" panose="020B0A04020102020204" pitchFamily="34" charset="0"/>
              </a:rPr>
              <a:t>Primary care, specialists providing comprehensive care to patients in addition to specialty care, etc. </a:t>
            </a:r>
          </a:p>
          <a:p>
            <a:r>
              <a:rPr lang="en-US" sz="84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2. Continuous/focused: </a:t>
            </a:r>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This category could include a specialist whose expertise is needed for the ongoing management of a chronic disease or a condition that needs to be managed and followed for a long time. </a:t>
            </a:r>
            <a:r>
              <a:rPr lang="en-US" sz="8400" dirty="0">
                <a:solidFill>
                  <a:srgbClr val="C00000"/>
                </a:solidFill>
                <a:effectLst>
                  <a:outerShdw blurRad="38100" dist="38100" dir="2700000" algn="tl">
                    <a:srgbClr val="000000">
                      <a:alpha val="43137"/>
                    </a:srgbClr>
                  </a:outerShdw>
                </a:effectLst>
                <a:latin typeface="Arial Black" panose="020B0A04020102020204" pitchFamily="34" charset="0"/>
              </a:rPr>
              <a:t>(X2)</a:t>
            </a:r>
          </a:p>
          <a:p>
            <a:pPr lvl="1"/>
            <a:r>
              <a:rPr lang="en-US" sz="7200" b="1" dirty="0">
                <a:solidFill>
                  <a:srgbClr val="002060"/>
                </a:solidFill>
                <a:latin typeface="Arial Black" panose="020B0A04020102020204" pitchFamily="34" charset="0"/>
              </a:rPr>
              <a:t>Examples include: </a:t>
            </a:r>
            <a:r>
              <a:rPr lang="en-US" sz="7200" dirty="0">
                <a:solidFill>
                  <a:srgbClr val="002060"/>
                </a:solidFill>
                <a:latin typeface="Arial Black" panose="020B0A04020102020204" pitchFamily="34" charset="0"/>
              </a:rPr>
              <a:t>A rheumatologist taking care of a patient’s rheumatoid arthritis longitudinally but not providing general primary care services. </a:t>
            </a:r>
          </a:p>
          <a:p>
            <a:r>
              <a:rPr lang="en-US" sz="84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3. Episodic/broad</a:t>
            </a:r>
            <a:r>
              <a:rPr lang="en-US" sz="8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This category could include clinicians that have broad responsibility for the comprehensive needs of the patients, but only during a defined period and circumstance, such as a hospitalization</a:t>
            </a:r>
            <a:r>
              <a:rPr lang="en-US" sz="8400" dirty="0">
                <a:latin typeface="Arial Black" panose="020B0A04020102020204" pitchFamily="34" charset="0"/>
              </a:rPr>
              <a:t>.  </a:t>
            </a:r>
            <a:r>
              <a:rPr lang="en-US" sz="8400" dirty="0">
                <a:solidFill>
                  <a:srgbClr val="C00000"/>
                </a:solidFill>
                <a:latin typeface="Arial Black" panose="020B0A04020102020204" pitchFamily="34" charset="0"/>
              </a:rPr>
              <a:t>(X3)</a:t>
            </a:r>
          </a:p>
          <a:p>
            <a:pPr lvl="1"/>
            <a:r>
              <a:rPr lang="en-US" sz="7200" b="1" dirty="0">
                <a:solidFill>
                  <a:srgbClr val="002060"/>
                </a:solidFill>
                <a:latin typeface="Arial Black" panose="020B0A04020102020204" pitchFamily="34" charset="0"/>
              </a:rPr>
              <a:t>Examples include: </a:t>
            </a:r>
            <a:r>
              <a:rPr lang="en-US" sz="7200" dirty="0">
                <a:solidFill>
                  <a:srgbClr val="002060"/>
                </a:solidFill>
                <a:latin typeface="Arial Black" panose="020B0A04020102020204" pitchFamily="34" charset="0"/>
              </a:rPr>
              <a:t>A hospitalist providing comprehensive and general care to a patient while admitted to the hospital</a:t>
            </a:r>
            <a:r>
              <a:rPr lang="en-US" sz="4400" dirty="0">
                <a:solidFill>
                  <a:srgbClr val="002060"/>
                </a:solidFill>
                <a:latin typeface="Arial Black" panose="020B0A04020102020204" pitchFamily="34" charset="0"/>
              </a:rPr>
              <a:t>.</a:t>
            </a:r>
          </a:p>
        </p:txBody>
      </p:sp>
      <p:sp>
        <p:nvSpPr>
          <p:cNvPr id="5" name="Slide Number Placeholder 4">
            <a:extLst>
              <a:ext uri="{FF2B5EF4-FFF2-40B4-BE49-F238E27FC236}">
                <a16:creationId xmlns:a16="http://schemas.microsoft.com/office/drawing/2014/main" id="{7D3B83CC-4B25-44C1-9215-8ADD5D45AE6A}"/>
              </a:ext>
            </a:extLst>
          </p:cNvPr>
          <p:cNvSpPr>
            <a:spLocks noGrp="1"/>
          </p:cNvSpPr>
          <p:nvPr>
            <p:ph type="sldNum" sz="quarter" idx="12"/>
          </p:nvPr>
        </p:nvSpPr>
        <p:spPr/>
        <p:txBody>
          <a:bodyPr/>
          <a:lstStyle/>
          <a:p>
            <a:fld id="{5D86E084-3352-1048-A7D3-AB1A259C9C49}" type="slidenum">
              <a:rPr lang="en-US" smtClean="0"/>
              <a:pPr/>
              <a:t>28</a:t>
            </a:fld>
            <a:endParaRPr lang="en-US"/>
          </a:p>
        </p:txBody>
      </p:sp>
    </p:spTree>
    <p:extLst>
      <p:ext uri="{BB962C8B-B14F-4D97-AF65-F5344CB8AC3E}">
        <p14:creationId xmlns:p14="http://schemas.microsoft.com/office/powerpoint/2010/main" val="38814205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7FB9-35D5-45C0-B05D-706144117EEE}"/>
              </a:ext>
            </a:extLst>
          </p:cNvPr>
          <p:cNvSpPr>
            <a:spLocks noGrp="1"/>
          </p:cNvSpPr>
          <p:nvPr>
            <p:ph type="title"/>
          </p:nvPr>
        </p:nvSpPr>
        <p:spPr>
          <a:xfrm>
            <a:off x="0" y="160337"/>
            <a:ext cx="9144000" cy="1143000"/>
          </a:xfrm>
          <a:solidFill>
            <a:schemeClr val="bg1"/>
          </a:solidFill>
        </p:spPr>
        <p:txBody>
          <a:bodyPr>
            <a:normAutofit fontScale="90000"/>
          </a:bodyPr>
          <a:lstStyle/>
          <a:p>
            <a:r>
              <a:rPr lang="en-US" dirty="0">
                <a:latin typeface="Arial Black" panose="020B0A04020102020204" pitchFamily="34" charset="0"/>
              </a:rPr>
              <a:t>CMS Patient Relationship Categories and Codes</a:t>
            </a:r>
            <a:endParaRPr lang="en-US" dirty="0"/>
          </a:p>
        </p:txBody>
      </p:sp>
      <p:sp>
        <p:nvSpPr>
          <p:cNvPr id="3" name="Content Placeholder 2">
            <a:extLst>
              <a:ext uri="{FF2B5EF4-FFF2-40B4-BE49-F238E27FC236}">
                <a16:creationId xmlns:a16="http://schemas.microsoft.com/office/drawing/2014/main" id="{C7133953-7E09-4972-BB70-00A6AB1B08FB}"/>
              </a:ext>
            </a:extLst>
          </p:cNvPr>
          <p:cNvSpPr>
            <a:spLocks noGrp="1"/>
          </p:cNvSpPr>
          <p:nvPr>
            <p:ph idx="1"/>
          </p:nvPr>
        </p:nvSpPr>
        <p:spPr>
          <a:xfrm>
            <a:off x="0" y="1060021"/>
            <a:ext cx="9144000" cy="5533587"/>
          </a:xfrm>
        </p:spPr>
        <p:txBody>
          <a:bodyPr>
            <a:normAutofit fontScale="55000" lnSpcReduction="20000"/>
          </a:bodyPr>
          <a:lstStyle/>
          <a:p>
            <a:endParaRPr lang="en-US" dirty="0"/>
          </a:p>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4. Episodic/focused: </a:t>
            </a:r>
            <a:r>
              <a:rPr lang="en-US" sz="4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This category could include a specialist focused on particular types of time-limited treatment. The patient has a problem, acute or chronic, that will be treated with surgery, radiation, or some other type of generally time-limited intervention. </a:t>
            </a:r>
            <a:r>
              <a:rPr lang="en-US" sz="4000" dirty="0">
                <a:solidFill>
                  <a:srgbClr val="C00000"/>
                </a:solidFill>
                <a:effectLst>
                  <a:outerShdw blurRad="38100" dist="38100" dir="2700000" algn="tl">
                    <a:srgbClr val="000000">
                      <a:alpha val="43137"/>
                    </a:srgbClr>
                  </a:outerShdw>
                </a:effectLst>
                <a:latin typeface="Arial Black" panose="020B0A04020102020204" pitchFamily="34" charset="0"/>
              </a:rPr>
              <a:t>(X4)</a:t>
            </a:r>
          </a:p>
          <a:p>
            <a:pPr lvl="1"/>
            <a:r>
              <a:rPr lang="en-US" sz="3400" b="1" dirty="0">
                <a:solidFill>
                  <a:srgbClr val="002060"/>
                </a:solidFill>
                <a:latin typeface="Arial Black" panose="020B0A04020102020204" pitchFamily="34" charset="0"/>
              </a:rPr>
              <a:t>Examples include, but are not limited to: </a:t>
            </a:r>
            <a:r>
              <a:rPr lang="en-US" sz="3400" dirty="0">
                <a:solidFill>
                  <a:srgbClr val="002060"/>
                </a:solidFill>
                <a:latin typeface="Arial Black" panose="020B0A04020102020204" pitchFamily="34" charset="0"/>
              </a:rPr>
              <a:t>An orthopedic surgeon performing a knee replacement and seeing the patient through the postoperative period. </a:t>
            </a:r>
          </a:p>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5. Only as ordered by another clinician: </a:t>
            </a:r>
            <a:r>
              <a:rPr lang="en-US" sz="4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This category could include a clinician who furnishes care to the patient only as ordered by another clinician. This relationship may not be adequately captured by the alternative categories suggested above and may need to be a separate option for clinicians who are only providing care ordered by other clinicians.  </a:t>
            </a:r>
            <a:r>
              <a:rPr lang="en-US" sz="4000" dirty="0">
                <a:solidFill>
                  <a:srgbClr val="C00000"/>
                </a:solidFill>
                <a:effectLst>
                  <a:outerShdw blurRad="38100" dist="38100" dir="2700000" algn="tl">
                    <a:srgbClr val="000000">
                      <a:alpha val="43137"/>
                    </a:srgbClr>
                  </a:outerShdw>
                </a:effectLst>
                <a:latin typeface="Arial Black" panose="020B0A04020102020204" pitchFamily="34" charset="0"/>
              </a:rPr>
              <a:t>(X5)</a:t>
            </a:r>
          </a:p>
          <a:p>
            <a:pPr lvl="1"/>
            <a:r>
              <a:rPr lang="en-US" sz="3400" b="1" dirty="0">
                <a:solidFill>
                  <a:srgbClr val="002060"/>
                </a:solidFill>
                <a:latin typeface="Arial Black" panose="020B0A04020102020204" pitchFamily="34" charset="0"/>
              </a:rPr>
              <a:t>Examples include, but are not limited to: </a:t>
            </a:r>
            <a:r>
              <a:rPr lang="en-US" sz="3400" dirty="0">
                <a:solidFill>
                  <a:srgbClr val="002060"/>
                </a:solidFill>
                <a:latin typeface="Arial Black" panose="020B0A04020102020204" pitchFamily="34" charset="0"/>
              </a:rPr>
              <a:t>A radiologist interpreting an imaging study ordered by another clinician.</a:t>
            </a:r>
          </a:p>
        </p:txBody>
      </p:sp>
      <p:sp>
        <p:nvSpPr>
          <p:cNvPr id="5" name="Slide Number Placeholder 4">
            <a:extLst>
              <a:ext uri="{FF2B5EF4-FFF2-40B4-BE49-F238E27FC236}">
                <a16:creationId xmlns:a16="http://schemas.microsoft.com/office/drawing/2014/main" id="{A4001496-6C1D-4268-A9AA-A8DE12DACE62}"/>
              </a:ext>
            </a:extLst>
          </p:cNvPr>
          <p:cNvSpPr>
            <a:spLocks noGrp="1"/>
          </p:cNvSpPr>
          <p:nvPr>
            <p:ph type="sldNum" sz="quarter" idx="12"/>
          </p:nvPr>
        </p:nvSpPr>
        <p:spPr/>
        <p:txBody>
          <a:bodyPr/>
          <a:lstStyle/>
          <a:p>
            <a:fld id="{5D86E084-3352-1048-A7D3-AB1A259C9C49}" type="slidenum">
              <a:rPr lang="en-US" smtClean="0"/>
              <a:pPr/>
              <a:t>29</a:t>
            </a:fld>
            <a:endParaRPr lang="en-US"/>
          </a:p>
        </p:txBody>
      </p:sp>
      <p:sp>
        <p:nvSpPr>
          <p:cNvPr id="6" name="Rectangle 5">
            <a:extLst>
              <a:ext uri="{FF2B5EF4-FFF2-40B4-BE49-F238E27FC236}">
                <a16:creationId xmlns:a16="http://schemas.microsoft.com/office/drawing/2014/main" id="{88B0BC08-1303-4C54-8A70-DD712E1A4E8A}"/>
              </a:ext>
            </a:extLst>
          </p:cNvPr>
          <p:cNvSpPr/>
          <p:nvPr/>
        </p:nvSpPr>
        <p:spPr>
          <a:xfrm>
            <a:off x="0" y="6145427"/>
            <a:ext cx="8361405" cy="69149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effectLst>
                  <a:outerShdw blurRad="38100" dist="38100" dir="2700000" algn="tl">
                    <a:srgbClr val="000000">
                      <a:alpha val="43137"/>
                    </a:srgbClr>
                  </a:outerShdw>
                </a:effectLst>
                <a:latin typeface="Arial Black" panose="020B0A04020102020204" pitchFamily="34" charset="0"/>
              </a:rPr>
              <a:t>Reporting of these modifiers will be mandatory in the near future. </a:t>
            </a:r>
            <a:r>
              <a:rPr lang="en-US" sz="2000" dirty="0">
                <a:solidFill>
                  <a:srgbClr val="C00000"/>
                </a:solidFill>
                <a:effectLst>
                  <a:outerShdw blurRad="38100" dist="38100" dir="2700000" algn="tl">
                    <a:srgbClr val="000000">
                      <a:alpha val="43137"/>
                    </a:srgbClr>
                  </a:outerShdw>
                </a:effectLst>
                <a:latin typeface="Arial Black" panose="020B0A04020102020204" pitchFamily="34" charset="0"/>
              </a:rPr>
              <a:t>Uncertain when they will be required</a:t>
            </a:r>
          </a:p>
        </p:txBody>
      </p:sp>
    </p:spTree>
    <p:extLst>
      <p:ext uri="{BB962C8B-B14F-4D97-AF65-F5344CB8AC3E}">
        <p14:creationId xmlns:p14="http://schemas.microsoft.com/office/powerpoint/2010/main" val="406764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808D-A95A-4DAE-987E-CAFC5A876F2A}"/>
              </a:ext>
            </a:extLst>
          </p:cNvPr>
          <p:cNvSpPr>
            <a:spLocks noGrp="1"/>
          </p:cNvSpPr>
          <p:nvPr>
            <p:ph type="title"/>
          </p:nvPr>
        </p:nvSpPr>
        <p:spPr>
          <a:xfrm>
            <a:off x="446314" y="130597"/>
            <a:ext cx="8229600" cy="1143000"/>
          </a:xfrm>
        </p:spPr>
        <p:txBody>
          <a:bodyPr/>
          <a:lstStyle/>
          <a:p>
            <a:r>
              <a:rPr lang="en-US" dirty="0">
                <a:latin typeface="Arial Black" panose="020B0A04020102020204" pitchFamily="34" charset="0"/>
              </a:rPr>
              <a:t>NORIDIAN HOT LINE</a:t>
            </a:r>
          </a:p>
        </p:txBody>
      </p:sp>
      <p:sp>
        <p:nvSpPr>
          <p:cNvPr id="4" name="Date Placeholder 3">
            <a:extLst>
              <a:ext uri="{FF2B5EF4-FFF2-40B4-BE49-F238E27FC236}">
                <a16:creationId xmlns:a16="http://schemas.microsoft.com/office/drawing/2014/main" id="{9A4CC946-9642-436E-9C61-6D08C6B82FE2}"/>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D39B6F31-46CC-45F7-BB0E-E027A3F963FF}"/>
              </a:ext>
            </a:extLst>
          </p:cNvPr>
          <p:cNvSpPr>
            <a:spLocks noGrp="1"/>
          </p:cNvSpPr>
          <p:nvPr>
            <p:ph type="sldNum" sz="quarter" idx="12"/>
          </p:nvPr>
        </p:nvSpPr>
        <p:spPr/>
        <p:txBody>
          <a:bodyPr/>
          <a:lstStyle/>
          <a:p>
            <a:fld id="{5D86E084-3352-1048-A7D3-AB1A259C9C49}" type="slidenum">
              <a:rPr lang="en-US" smtClean="0"/>
              <a:pPr/>
              <a:t>3</a:t>
            </a:fld>
            <a:endParaRPr lang="en-US"/>
          </a:p>
        </p:txBody>
      </p:sp>
      <p:sp>
        <p:nvSpPr>
          <p:cNvPr id="8" name="Rectangle 2">
            <a:extLst>
              <a:ext uri="{FF2B5EF4-FFF2-40B4-BE49-F238E27FC236}">
                <a16:creationId xmlns:a16="http://schemas.microsoft.com/office/drawing/2014/main" id="{AACAD4D6-0B27-423C-A466-98890A4F3550}"/>
              </a:ext>
            </a:extLst>
          </p:cNvPr>
          <p:cNvSpPr>
            <a:spLocks noGrp="1" noChangeArrowheads="1"/>
          </p:cNvSpPr>
          <p:nvPr>
            <p:ph idx="1"/>
          </p:nvPr>
        </p:nvSpPr>
        <p:spPr bwMode="auto">
          <a:xfrm>
            <a:off x="66402" y="960495"/>
            <a:ext cx="8989423"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2400" b="0" i="0" u="none" strike="noStrike" cap="none" normalizeH="0" baseline="0" dirty="0">
                <a:ln>
                  <a:no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To support our providers, a COVID-19 Hotline has been established to help with COVID-19 related inquiries. The hotline number is: </a:t>
            </a:r>
            <a:r>
              <a:rPr kumimoji="0" lang="en-US" altLang="en-US" sz="2400" b="0" i="0" u="none" strike="noStrike" cap="none" normalizeH="0" baseline="0" dirty="0">
                <a:ln>
                  <a:noFill/>
                </a:ln>
                <a:solidFill>
                  <a:srgbClr val="C0000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866-575-4067. </a:t>
            </a:r>
            <a:r>
              <a:rPr kumimoji="0" lang="en-US" altLang="en-US" sz="2400" b="0" i="0" u="none" strike="noStrike" cap="none" normalizeH="0" baseline="0" dirty="0">
                <a:ln>
                  <a:no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Customer services reps will be available Monday-Friday from 8 a.m.-6 p.m. CDT. The hotline will answer questions on provisional billing privileges and enrollment flexibilities afforded by the COVID-19 waiver for health care facilities and providers, as well as on Part A, B, and DME accelerated/ advance payments related to COVID-19</a:t>
            </a:r>
          </a:p>
          <a:p>
            <a:pPr defTabSz="914400"/>
            <a:endParaRPr lang="en-US" alt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endParaRPr>
          </a:p>
          <a:p>
            <a:pPr defTabSz="914400"/>
            <a:r>
              <a:rPr lang="en-US" alt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CMS ON LINE EMERGENCY PAGE: </a:t>
            </a:r>
            <a:r>
              <a:rPr lang="en-US" sz="2400" dirty="0">
                <a:latin typeface="Arial Black" panose="020B0A04020102020204" pitchFamily="34" charset="0"/>
                <a:hlinkClick r:id="rId2"/>
              </a:rPr>
              <a:t>https://www.cms.gov/About-CMS/Agency-Information/Emergency/EPRO/Current-Emergencies/Current-Emergencies-page</a:t>
            </a:r>
            <a:endParaRPr kumimoji="0" lang="en-US" altLang="en-US" sz="6000" b="0" i="0" u="none" strike="noStrike" cap="none" normalizeH="0" baseline="0" dirty="0">
              <a:ln>
                <a:no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endParaRPr>
          </a:p>
        </p:txBody>
      </p:sp>
    </p:spTree>
    <p:extLst>
      <p:ext uri="{BB962C8B-B14F-4D97-AF65-F5344CB8AC3E}">
        <p14:creationId xmlns:p14="http://schemas.microsoft.com/office/powerpoint/2010/main" val="16699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6AC8-6D68-4E23-BE0E-1992F35F6491}"/>
              </a:ext>
            </a:extLst>
          </p:cNvPr>
          <p:cNvSpPr>
            <a:spLocks noGrp="1"/>
          </p:cNvSpPr>
          <p:nvPr>
            <p:ph type="title"/>
          </p:nvPr>
        </p:nvSpPr>
        <p:spPr>
          <a:xfrm>
            <a:off x="457200" y="0"/>
            <a:ext cx="8229600" cy="1143000"/>
          </a:xfrm>
          <a:solidFill>
            <a:schemeClr val="bg1"/>
          </a:solidFill>
        </p:spPr>
        <p:txBody>
          <a:bodyPr>
            <a:normAutofit/>
          </a:bodyPr>
          <a:lstStyle/>
          <a:p>
            <a:r>
              <a:rPr lang="en-US" sz="3200" dirty="0">
                <a:latin typeface="Arial Black" panose="020B0A04020102020204" pitchFamily="34" charset="0"/>
              </a:rPr>
              <a:t>EVALUATION AND MANAGEMENT: 2020 AND BEYOND</a:t>
            </a:r>
          </a:p>
        </p:txBody>
      </p:sp>
      <p:sp>
        <p:nvSpPr>
          <p:cNvPr id="3" name="Content Placeholder 2">
            <a:extLst>
              <a:ext uri="{FF2B5EF4-FFF2-40B4-BE49-F238E27FC236}">
                <a16:creationId xmlns:a16="http://schemas.microsoft.com/office/drawing/2014/main" id="{8F1B7F2A-0658-40F6-A9AF-CA4D9296E94E}"/>
              </a:ext>
            </a:extLst>
          </p:cNvPr>
          <p:cNvSpPr>
            <a:spLocks noGrp="1"/>
          </p:cNvSpPr>
          <p:nvPr>
            <p:ph idx="1"/>
          </p:nvPr>
        </p:nvSpPr>
        <p:spPr>
          <a:xfrm>
            <a:off x="0" y="1063885"/>
            <a:ext cx="9144000" cy="5105400"/>
          </a:xfrm>
        </p:spPr>
        <p:txBody>
          <a:bodyPr>
            <a:noAutofit/>
          </a:bodyPr>
          <a:lstStyle/>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For CY 2020, CMS will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continue the current coding and payment structure for E/M office/outpatient visits </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and physicians should continue to use either the 1995 or 1997 E/M guidelines to document E/M office and/or outpatient visits billed to Medicare. </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For CY 2020, CMS has implemented several policies to provide immediate burden reduction, while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other changes to documentation, coding, and payment would be implemented in CY 2021</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For E/M office/outpatient visits, for both new and established patients, practitioners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need not re-enter in the medical record </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information on patient’s chief complaint and history that has already been entered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by</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ancillary staff, physicians in training or beneficiary</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Indicate in medical record that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the physician reviewed and verified this information</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and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sign &amp; date record or chart.</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p:txBody>
      </p:sp>
      <p:sp>
        <p:nvSpPr>
          <p:cNvPr id="4" name="Date Placeholder 3">
            <a:extLst>
              <a:ext uri="{FF2B5EF4-FFF2-40B4-BE49-F238E27FC236}">
                <a16:creationId xmlns:a16="http://schemas.microsoft.com/office/drawing/2014/main" id="{8D2E4363-DCDA-4279-B6A2-EC35C883C31E}"/>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F8BE3785-7073-4F2E-9B74-DCEF6AA4BBEA}"/>
              </a:ext>
            </a:extLst>
          </p:cNvPr>
          <p:cNvSpPr>
            <a:spLocks noGrp="1"/>
          </p:cNvSpPr>
          <p:nvPr>
            <p:ph type="sldNum" sz="quarter" idx="12"/>
          </p:nvPr>
        </p:nvSpPr>
        <p:spPr/>
        <p:txBody>
          <a:bodyPr/>
          <a:lstStyle/>
          <a:p>
            <a:fld id="{5D86E084-3352-1048-A7D3-AB1A259C9C49}" type="slidenum">
              <a:rPr lang="en-US" smtClean="0"/>
              <a:pPr/>
              <a:t>30</a:t>
            </a:fld>
            <a:endParaRPr lang="en-US"/>
          </a:p>
        </p:txBody>
      </p:sp>
    </p:spTree>
    <p:extLst>
      <p:ext uri="{BB962C8B-B14F-4D97-AF65-F5344CB8AC3E}">
        <p14:creationId xmlns:p14="http://schemas.microsoft.com/office/powerpoint/2010/main" val="2587445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id="{EF408E86-D276-4F18-AB1E-6AE64FA3B0B1}"/>
              </a:ext>
            </a:extLst>
          </p:cNvPr>
          <p:cNvSpPr txBox="1">
            <a:spLocks noChangeArrowheads="1"/>
          </p:cNvSpPr>
          <p:nvPr/>
        </p:nvSpPr>
        <p:spPr bwMode="auto">
          <a:xfrm>
            <a:off x="0" y="0"/>
            <a:ext cx="9067800" cy="1077913"/>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a:solidFill>
                  <a:srgbClr val="0070C0"/>
                </a:solidFill>
                <a:latin typeface="Arial Black" panose="020B0A04020102020204" pitchFamily="34" charset="0"/>
              </a:rPr>
              <a:t>PAYMENT SYSTEM FOR E&amp;M CODES WILL BE LESS COMPLICATED</a:t>
            </a:r>
          </a:p>
        </p:txBody>
      </p:sp>
      <p:pic>
        <p:nvPicPr>
          <p:cNvPr id="65539" name="Picture 1">
            <a:extLst>
              <a:ext uri="{FF2B5EF4-FFF2-40B4-BE49-F238E27FC236}">
                <a16:creationId xmlns:a16="http://schemas.microsoft.com/office/drawing/2014/main" id="{75AD2BA9-7A84-467A-8705-FC1FB1DC4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01725"/>
            <a:ext cx="899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69B6C7B-59EB-49C2-9177-194993993F82}"/>
              </a:ext>
            </a:extLst>
          </p:cNvPr>
          <p:cNvSpPr txBox="1"/>
          <p:nvPr/>
        </p:nvSpPr>
        <p:spPr>
          <a:xfrm>
            <a:off x="82550" y="6273800"/>
            <a:ext cx="8991600" cy="584200"/>
          </a:xfrm>
          <a:prstGeom prst="rect">
            <a:avLst/>
          </a:prstGeom>
          <a:solidFill>
            <a:schemeClr val="bg1"/>
          </a:solidFill>
        </p:spPr>
        <p:txBody>
          <a:bodyPr>
            <a:spAutoFit/>
          </a:bodyPr>
          <a:lstStyle/>
          <a:p>
            <a:pPr algn="ctr">
              <a:defRPr/>
            </a:pPr>
            <a:r>
              <a:rPr lang="en-US" sz="3200" dirty="0">
                <a:solidFill>
                  <a:srgbClr val="C00000"/>
                </a:solidFill>
                <a:effectLst>
                  <a:outerShdw blurRad="38100" dist="38100" dir="2700000" algn="tl">
                    <a:srgbClr val="000000">
                      <a:alpha val="43137"/>
                    </a:srgbClr>
                  </a:outerShdw>
                </a:effectLst>
                <a:latin typeface="Arial Black" panose="020B0A04020102020204" pitchFamily="34" charset="0"/>
              </a:rPr>
              <a:t>But very problematic for many!!!</a:t>
            </a:r>
          </a:p>
        </p:txBody>
      </p:sp>
    </p:spTree>
    <p:extLst>
      <p:ext uri="{BB962C8B-B14F-4D97-AF65-F5344CB8AC3E}">
        <p14:creationId xmlns:p14="http://schemas.microsoft.com/office/powerpoint/2010/main" val="11829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C919-9868-4A5A-8062-411698E80F26}"/>
              </a:ext>
            </a:extLst>
          </p:cNvPr>
          <p:cNvSpPr>
            <a:spLocks noGrp="1"/>
          </p:cNvSpPr>
          <p:nvPr>
            <p:ph type="title"/>
          </p:nvPr>
        </p:nvSpPr>
        <p:spPr>
          <a:xfrm>
            <a:off x="-76200" y="160337"/>
            <a:ext cx="9203724" cy="1143000"/>
          </a:xfrm>
        </p:spPr>
        <p:txBody>
          <a:bodyPr>
            <a:normAutofit fontScale="90000"/>
          </a:bodyPr>
          <a:lstStyle/>
          <a:p>
            <a:r>
              <a:rPr lang="en-US" dirty="0">
                <a:solidFill>
                  <a:srgbClr val="0070C0"/>
                </a:solidFill>
                <a:latin typeface="Arial Black" panose="020B0A04020102020204" pitchFamily="34" charset="0"/>
              </a:rPr>
              <a:t>SUMMARY OF AMA REVISIONS: 2021</a:t>
            </a:r>
          </a:p>
        </p:txBody>
      </p:sp>
      <p:sp>
        <p:nvSpPr>
          <p:cNvPr id="3" name="Content Placeholder 2">
            <a:extLst>
              <a:ext uri="{FF2B5EF4-FFF2-40B4-BE49-F238E27FC236}">
                <a16:creationId xmlns:a16="http://schemas.microsoft.com/office/drawing/2014/main" id="{C30A2EE1-1835-40F2-AD39-C930B2780DB4}"/>
              </a:ext>
            </a:extLst>
          </p:cNvPr>
          <p:cNvSpPr>
            <a:spLocks noGrp="1"/>
          </p:cNvSpPr>
          <p:nvPr>
            <p:ph idx="1"/>
          </p:nvPr>
        </p:nvSpPr>
        <p:spPr>
          <a:xfrm>
            <a:off x="0" y="1066363"/>
            <a:ext cx="8932333" cy="5223933"/>
          </a:xfrm>
        </p:spPr>
        <p:txBody>
          <a:bodyPr>
            <a:normAutofit fontScale="92500" lnSpcReduction="10000"/>
          </a:bodyPr>
          <a:lstStyle/>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Effective January 2021-office E&amp;M</a:t>
            </a:r>
          </a:p>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Eliminate history and physical as elements for code section</a:t>
            </a:r>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pPr lvl="1"/>
            <a:r>
              <a:rPr lang="en-US" dirty="0">
                <a:solidFill>
                  <a:srgbClr val="002060"/>
                </a:solidFill>
                <a:latin typeface="Arial Black" panose="020B0A04020102020204" pitchFamily="34" charset="0"/>
              </a:rPr>
              <a:t>While the physician’s work in capturing the patient’s pertinent history and performing a relevant physical exam contributes to both the time and medical decision making, </a:t>
            </a:r>
            <a:r>
              <a:rPr lang="en-US" dirty="0">
                <a:solidFill>
                  <a:srgbClr val="C00000"/>
                </a:solidFill>
                <a:latin typeface="Arial Black" panose="020B0A04020102020204" pitchFamily="34" charset="0"/>
              </a:rPr>
              <a:t>these elements alone should not determine the appropriate code level. </a:t>
            </a:r>
          </a:p>
          <a:p>
            <a:pPr lvl="1"/>
            <a:r>
              <a:rPr lang="en-US" dirty="0">
                <a:solidFill>
                  <a:srgbClr val="002060"/>
                </a:solidFill>
                <a:latin typeface="Arial Black" panose="020B0A04020102020204" pitchFamily="34" charset="0"/>
              </a:rPr>
              <a:t>The Workgroup revised the code descriptors to state providers should perform a </a:t>
            </a:r>
            <a:r>
              <a:rPr lang="en-US" dirty="0">
                <a:solidFill>
                  <a:srgbClr val="C00000"/>
                </a:solidFill>
                <a:latin typeface="Arial Black" panose="020B0A04020102020204" pitchFamily="34" charset="0"/>
              </a:rPr>
              <a:t>“medically appropriate history and/or examination”</a:t>
            </a:r>
          </a:p>
          <a:p>
            <a:endParaRPr lang="en-US" dirty="0"/>
          </a:p>
        </p:txBody>
      </p:sp>
      <p:sp>
        <p:nvSpPr>
          <p:cNvPr id="4" name="Date Placeholder 3">
            <a:extLst>
              <a:ext uri="{FF2B5EF4-FFF2-40B4-BE49-F238E27FC236}">
                <a16:creationId xmlns:a16="http://schemas.microsoft.com/office/drawing/2014/main" id="{262FEE92-00D4-4777-8C66-BA280934AC81}"/>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813937E5-47CB-41E1-BBC7-D38F6385433C}"/>
              </a:ext>
            </a:extLst>
          </p:cNvPr>
          <p:cNvSpPr>
            <a:spLocks noGrp="1"/>
          </p:cNvSpPr>
          <p:nvPr>
            <p:ph type="sldNum" sz="quarter" idx="12"/>
          </p:nvPr>
        </p:nvSpPr>
        <p:spPr/>
        <p:txBody>
          <a:bodyPr/>
          <a:lstStyle/>
          <a:p>
            <a:fld id="{5D86E084-3352-1048-A7D3-AB1A259C9C49}" type="slidenum">
              <a:rPr lang="en-US" smtClean="0"/>
              <a:pPr/>
              <a:t>32</a:t>
            </a:fld>
            <a:endParaRPr lang="en-US"/>
          </a:p>
        </p:txBody>
      </p:sp>
    </p:spTree>
    <p:extLst>
      <p:ext uri="{BB962C8B-B14F-4D97-AF65-F5344CB8AC3E}">
        <p14:creationId xmlns:p14="http://schemas.microsoft.com/office/powerpoint/2010/main" val="1909085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C919-9868-4A5A-8062-411698E80F26}"/>
              </a:ext>
            </a:extLst>
          </p:cNvPr>
          <p:cNvSpPr>
            <a:spLocks noGrp="1"/>
          </p:cNvSpPr>
          <p:nvPr>
            <p:ph type="title"/>
          </p:nvPr>
        </p:nvSpPr>
        <p:spPr>
          <a:xfrm>
            <a:off x="457200" y="160337"/>
            <a:ext cx="8229600" cy="1143000"/>
          </a:xfrm>
        </p:spPr>
        <p:txBody>
          <a:bodyPr>
            <a:normAutofit fontScale="90000"/>
          </a:bodyPr>
          <a:lstStyle/>
          <a:p>
            <a:r>
              <a:rPr lang="en-US" dirty="0">
                <a:solidFill>
                  <a:srgbClr val="0070C0"/>
                </a:solidFill>
                <a:latin typeface="Arial Black" panose="020B0A04020102020204" pitchFamily="34" charset="0"/>
              </a:rPr>
              <a:t>SUMMARY OF REVISIONS 2021</a:t>
            </a:r>
          </a:p>
        </p:txBody>
      </p:sp>
      <p:sp>
        <p:nvSpPr>
          <p:cNvPr id="3" name="Content Placeholder 2">
            <a:extLst>
              <a:ext uri="{FF2B5EF4-FFF2-40B4-BE49-F238E27FC236}">
                <a16:creationId xmlns:a16="http://schemas.microsoft.com/office/drawing/2014/main" id="{C30A2EE1-1835-40F2-AD39-C930B2780DB4}"/>
              </a:ext>
            </a:extLst>
          </p:cNvPr>
          <p:cNvSpPr>
            <a:spLocks noGrp="1"/>
          </p:cNvSpPr>
          <p:nvPr>
            <p:ph idx="1"/>
          </p:nvPr>
        </p:nvSpPr>
        <p:spPr>
          <a:xfrm>
            <a:off x="0" y="1117600"/>
            <a:ext cx="9076267" cy="5223933"/>
          </a:xfrm>
        </p:spPr>
        <p:txBody>
          <a:bodyPr>
            <a:normAutofit fontScale="77500" lnSpcReduction="20000"/>
          </a:bodyPr>
          <a:lstStyle/>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Allow physicians to choose whether their documentation is based on Medical Decision Making (MDM) or Total Time: </a:t>
            </a:r>
            <a:endPar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pPr lvl="1"/>
            <a:r>
              <a:rPr lang="en-US" b="1" dirty="0">
                <a:solidFill>
                  <a:srgbClr val="002060"/>
                </a:solidFill>
                <a:latin typeface="Arial Black" panose="020B0A04020102020204" pitchFamily="34" charset="0"/>
              </a:rPr>
              <a:t>MDM: </a:t>
            </a:r>
            <a:r>
              <a:rPr lang="en-US" dirty="0">
                <a:solidFill>
                  <a:srgbClr val="002060"/>
                </a:solidFill>
                <a:latin typeface="Arial Black" panose="020B0A04020102020204" pitchFamily="34" charset="0"/>
              </a:rPr>
              <a:t>The Workgroup did not materially change the three current MDM sub-components, but did provide </a:t>
            </a:r>
            <a:r>
              <a:rPr lang="en-US" dirty="0">
                <a:solidFill>
                  <a:srgbClr val="C00000"/>
                </a:solidFill>
                <a:latin typeface="Arial Black" panose="020B0A04020102020204" pitchFamily="34" charset="0"/>
              </a:rPr>
              <a:t>extensive edits to the elements for code selection </a:t>
            </a:r>
            <a:r>
              <a:rPr lang="en-US" dirty="0">
                <a:solidFill>
                  <a:srgbClr val="002060"/>
                </a:solidFill>
                <a:latin typeface="Arial Black" panose="020B0A04020102020204" pitchFamily="34" charset="0"/>
              </a:rPr>
              <a:t>and revised/created numerous clarifying definitions in the E/M guidelines. (See below for additional discussion.)</a:t>
            </a:r>
          </a:p>
          <a:p>
            <a:pPr lvl="1"/>
            <a:r>
              <a:rPr lang="en-US" b="1" dirty="0">
                <a:solidFill>
                  <a:srgbClr val="002060"/>
                </a:solidFill>
                <a:latin typeface="Arial Black" panose="020B0A04020102020204" pitchFamily="34" charset="0"/>
              </a:rPr>
              <a:t>Time:</a:t>
            </a:r>
            <a:r>
              <a:rPr lang="en-US" dirty="0">
                <a:solidFill>
                  <a:srgbClr val="002060"/>
                </a:solidFill>
                <a:latin typeface="Arial Black" panose="020B0A04020102020204" pitchFamily="34" charset="0"/>
              </a:rPr>
              <a:t> </a:t>
            </a:r>
            <a:r>
              <a:rPr lang="en-US" dirty="0">
                <a:solidFill>
                  <a:srgbClr val="C00000"/>
                </a:solidFill>
                <a:latin typeface="Arial Black" panose="020B0A04020102020204" pitchFamily="34" charset="0"/>
              </a:rPr>
              <a:t>The definition of time is minimum time</a:t>
            </a:r>
            <a:r>
              <a:rPr lang="en-US" dirty="0">
                <a:solidFill>
                  <a:srgbClr val="002060"/>
                </a:solidFill>
                <a:latin typeface="Arial Black" panose="020B0A04020102020204" pitchFamily="34" charset="0"/>
              </a:rPr>
              <a:t>, not typical time, and represents total physician/qualified health care professional (QHP) time on the date of service. The use of date-of-service time builds on the movement over the last several years by Medicare to better recognize the work involved in non-face-to-face services like care coordination. These definitions only apply when code selection is primarily based on time and </a:t>
            </a:r>
            <a:r>
              <a:rPr lang="en-US" u="sng" dirty="0">
                <a:solidFill>
                  <a:srgbClr val="002060"/>
                </a:solidFill>
                <a:latin typeface="Arial Black" panose="020B0A04020102020204" pitchFamily="34" charset="0"/>
              </a:rPr>
              <a:t>not</a:t>
            </a:r>
            <a:r>
              <a:rPr lang="en-US" dirty="0">
                <a:solidFill>
                  <a:srgbClr val="002060"/>
                </a:solidFill>
                <a:latin typeface="Arial Black" panose="020B0A04020102020204" pitchFamily="34" charset="0"/>
              </a:rPr>
              <a:t> MDM.</a:t>
            </a:r>
          </a:p>
          <a:p>
            <a:endParaRPr lang="en-US" dirty="0"/>
          </a:p>
        </p:txBody>
      </p:sp>
      <p:sp>
        <p:nvSpPr>
          <p:cNvPr id="4" name="Date Placeholder 3">
            <a:extLst>
              <a:ext uri="{FF2B5EF4-FFF2-40B4-BE49-F238E27FC236}">
                <a16:creationId xmlns:a16="http://schemas.microsoft.com/office/drawing/2014/main" id="{262FEE92-00D4-4777-8C66-BA280934AC81}"/>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813937E5-47CB-41E1-BBC7-D38F6385433C}"/>
              </a:ext>
            </a:extLst>
          </p:cNvPr>
          <p:cNvSpPr>
            <a:spLocks noGrp="1"/>
          </p:cNvSpPr>
          <p:nvPr>
            <p:ph type="sldNum" sz="quarter" idx="12"/>
          </p:nvPr>
        </p:nvSpPr>
        <p:spPr/>
        <p:txBody>
          <a:bodyPr/>
          <a:lstStyle/>
          <a:p>
            <a:fld id="{5D86E084-3352-1048-A7D3-AB1A259C9C49}" type="slidenum">
              <a:rPr lang="en-US" smtClean="0"/>
              <a:pPr/>
              <a:t>33</a:t>
            </a:fld>
            <a:endParaRPr lang="en-US"/>
          </a:p>
        </p:txBody>
      </p:sp>
    </p:spTree>
    <p:extLst>
      <p:ext uri="{BB962C8B-B14F-4D97-AF65-F5344CB8AC3E}">
        <p14:creationId xmlns:p14="http://schemas.microsoft.com/office/powerpoint/2010/main" val="231394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C919-9868-4A5A-8062-411698E80F26}"/>
              </a:ext>
            </a:extLst>
          </p:cNvPr>
          <p:cNvSpPr>
            <a:spLocks noGrp="1"/>
          </p:cNvSpPr>
          <p:nvPr>
            <p:ph type="title"/>
          </p:nvPr>
        </p:nvSpPr>
        <p:spPr>
          <a:xfrm>
            <a:off x="457200" y="160337"/>
            <a:ext cx="8229600" cy="1143000"/>
          </a:xfrm>
        </p:spPr>
        <p:txBody>
          <a:bodyPr/>
          <a:lstStyle/>
          <a:p>
            <a:r>
              <a:rPr lang="en-US" dirty="0">
                <a:solidFill>
                  <a:srgbClr val="0070C0"/>
                </a:solidFill>
                <a:latin typeface="Arial Black" panose="020B0A04020102020204" pitchFamily="34" charset="0"/>
              </a:rPr>
              <a:t>SUMMARY OF REVISIONS</a:t>
            </a:r>
          </a:p>
        </p:txBody>
      </p:sp>
      <p:sp>
        <p:nvSpPr>
          <p:cNvPr id="3" name="Content Placeholder 2">
            <a:extLst>
              <a:ext uri="{FF2B5EF4-FFF2-40B4-BE49-F238E27FC236}">
                <a16:creationId xmlns:a16="http://schemas.microsoft.com/office/drawing/2014/main" id="{C30A2EE1-1835-40F2-AD39-C930B2780DB4}"/>
              </a:ext>
            </a:extLst>
          </p:cNvPr>
          <p:cNvSpPr>
            <a:spLocks noGrp="1"/>
          </p:cNvSpPr>
          <p:nvPr>
            <p:ph idx="1"/>
          </p:nvPr>
        </p:nvSpPr>
        <p:spPr>
          <a:xfrm>
            <a:off x="0" y="922867"/>
            <a:ext cx="9076267" cy="5935133"/>
          </a:xfrm>
        </p:spPr>
        <p:txBody>
          <a:bodyPr>
            <a:normAutofit fontScale="92500" lnSpcReduction="10000"/>
          </a:bodyPr>
          <a:lstStyle/>
          <a:p>
            <a:r>
              <a:rPr lang="en-US" sz="3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Deletion of CPT code 99201:</a:t>
            </a:r>
            <a:r>
              <a:rPr lang="en-US" sz="3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The Panel agreed to eliminate 99201 as 99201 and 99202 are both straightforward MDM &amp; only different by history and exam elements.</a:t>
            </a:r>
          </a:p>
          <a:p>
            <a:r>
              <a:rPr lang="en-US" sz="3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Creation of a shorter Prolonged Services code: </a:t>
            </a:r>
          </a:p>
          <a:p>
            <a:pPr lvl="1"/>
            <a:r>
              <a:rPr lang="en-US" sz="2600" dirty="0">
                <a:solidFill>
                  <a:srgbClr val="002060"/>
                </a:solidFill>
                <a:latin typeface="Arial Black" panose="020B0A04020102020204" pitchFamily="34" charset="0"/>
              </a:rPr>
              <a:t>The Panel created a shorter prolonged services code that would capture physician/QHP time in </a:t>
            </a:r>
            <a:r>
              <a:rPr lang="en-US" sz="2600" dirty="0">
                <a:solidFill>
                  <a:srgbClr val="C00000"/>
                </a:solidFill>
                <a:latin typeface="Arial Black" panose="020B0A04020102020204" pitchFamily="34" charset="0"/>
              </a:rPr>
              <a:t>15-minute increments</a:t>
            </a:r>
            <a:r>
              <a:rPr lang="en-US" sz="2600" dirty="0">
                <a:solidFill>
                  <a:srgbClr val="002060"/>
                </a:solidFill>
                <a:latin typeface="Arial Black" panose="020B0A04020102020204" pitchFamily="34" charset="0"/>
              </a:rPr>
              <a:t>. </a:t>
            </a:r>
          </a:p>
          <a:p>
            <a:pPr lvl="1"/>
            <a:r>
              <a:rPr lang="en-US" sz="2600" dirty="0">
                <a:solidFill>
                  <a:srgbClr val="002060"/>
                </a:solidFill>
                <a:latin typeface="Arial Black" panose="020B0A04020102020204" pitchFamily="34" charset="0"/>
              </a:rPr>
              <a:t>This code would </a:t>
            </a:r>
            <a:r>
              <a:rPr lang="en-US" sz="2600" dirty="0">
                <a:solidFill>
                  <a:srgbClr val="C00000"/>
                </a:solidFill>
                <a:latin typeface="Arial Black" panose="020B0A04020102020204" pitchFamily="34" charset="0"/>
              </a:rPr>
              <a:t>only be reported with 99205 and 99215 </a:t>
            </a:r>
            <a:r>
              <a:rPr lang="en-US" sz="2600" dirty="0">
                <a:solidFill>
                  <a:srgbClr val="002060"/>
                </a:solidFill>
                <a:latin typeface="Arial Black" panose="020B0A04020102020204" pitchFamily="34" charset="0"/>
              </a:rPr>
              <a:t>and be used when time was the primary basis for code selection</a:t>
            </a:r>
            <a:r>
              <a:rPr lang="en-US" dirty="0">
                <a:solidFill>
                  <a:srgbClr val="002060"/>
                </a:solidFill>
                <a:latin typeface="Arial Black" panose="020B0A04020102020204" pitchFamily="34" charset="0"/>
              </a:rPr>
              <a:t>.</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CMS has accepted the revisions proposed by AMA</a:t>
            </a:r>
          </a:p>
        </p:txBody>
      </p:sp>
      <p:sp>
        <p:nvSpPr>
          <p:cNvPr id="4" name="Date Placeholder 3">
            <a:extLst>
              <a:ext uri="{FF2B5EF4-FFF2-40B4-BE49-F238E27FC236}">
                <a16:creationId xmlns:a16="http://schemas.microsoft.com/office/drawing/2014/main" id="{262FEE92-00D4-4777-8C66-BA280934AC81}"/>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813937E5-47CB-41E1-BBC7-D38F6385433C}"/>
              </a:ext>
            </a:extLst>
          </p:cNvPr>
          <p:cNvSpPr>
            <a:spLocks noGrp="1"/>
          </p:cNvSpPr>
          <p:nvPr>
            <p:ph type="sldNum" sz="quarter" idx="12"/>
          </p:nvPr>
        </p:nvSpPr>
        <p:spPr/>
        <p:txBody>
          <a:bodyPr/>
          <a:lstStyle/>
          <a:p>
            <a:fld id="{5D86E084-3352-1048-A7D3-AB1A259C9C49}" type="slidenum">
              <a:rPr lang="en-US" smtClean="0"/>
              <a:pPr/>
              <a:t>34</a:t>
            </a:fld>
            <a:endParaRPr lang="en-US"/>
          </a:p>
        </p:txBody>
      </p:sp>
    </p:spTree>
    <p:extLst>
      <p:ext uri="{BB962C8B-B14F-4D97-AF65-F5344CB8AC3E}">
        <p14:creationId xmlns:p14="http://schemas.microsoft.com/office/powerpoint/2010/main" val="4079332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39CF-665C-4411-B56C-4F02B91BF31C}"/>
              </a:ext>
            </a:extLst>
          </p:cNvPr>
          <p:cNvSpPr>
            <a:spLocks noGrp="1"/>
          </p:cNvSpPr>
          <p:nvPr>
            <p:ph type="title"/>
          </p:nvPr>
        </p:nvSpPr>
        <p:spPr>
          <a:xfrm>
            <a:off x="457200" y="21075"/>
            <a:ext cx="8229600" cy="1143000"/>
          </a:xfrm>
          <a:solidFill>
            <a:schemeClr val="bg1"/>
          </a:solidFill>
        </p:spPr>
        <p:txBody>
          <a:bodyPr>
            <a:normAutofit fontScale="90000"/>
          </a:bodyPr>
          <a:lstStyle/>
          <a:p>
            <a:r>
              <a:rPr lang="en-US" dirty="0">
                <a:latin typeface="Arial Black" panose="020B0A04020102020204" pitchFamily="34" charset="0"/>
              </a:rPr>
              <a:t>AND MORE IN 2021….FROM CMS</a:t>
            </a:r>
          </a:p>
        </p:txBody>
      </p:sp>
      <p:sp>
        <p:nvSpPr>
          <p:cNvPr id="3" name="Content Placeholder 2">
            <a:extLst>
              <a:ext uri="{FF2B5EF4-FFF2-40B4-BE49-F238E27FC236}">
                <a16:creationId xmlns:a16="http://schemas.microsoft.com/office/drawing/2014/main" id="{B790628B-28A4-4CA3-999C-D9B4157CE5C7}"/>
              </a:ext>
            </a:extLst>
          </p:cNvPr>
          <p:cNvSpPr>
            <a:spLocks noGrp="1"/>
          </p:cNvSpPr>
          <p:nvPr>
            <p:ph idx="1"/>
          </p:nvPr>
        </p:nvSpPr>
        <p:spPr>
          <a:xfrm>
            <a:off x="0" y="883613"/>
            <a:ext cx="9144000" cy="6101803"/>
          </a:xfrm>
        </p:spPr>
        <p:txBody>
          <a:bodyPr>
            <a:normAutofit fontScale="47500" lnSpcReduction="20000"/>
          </a:bodyPr>
          <a:lstStyle/>
          <a:p>
            <a:r>
              <a:rPr lang="en-US" sz="5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Implementation of add-on codes that describe additional resources inherent in visits for primary care and particular kinds of non-procedural specialized medical care, (though they would not be restricted by physician specialty). </a:t>
            </a:r>
          </a:p>
          <a:p>
            <a:pPr lvl="1"/>
            <a:r>
              <a:rPr lang="en-US" sz="5000" dirty="0">
                <a:solidFill>
                  <a:srgbClr val="002060"/>
                </a:solidFill>
                <a:effectLst>
                  <a:outerShdw blurRad="38100" dist="38100" dir="2700000" algn="tl">
                    <a:srgbClr val="000000">
                      <a:alpha val="43137"/>
                    </a:srgbClr>
                  </a:outerShdw>
                </a:effectLst>
                <a:latin typeface="Arial Black" panose="020B0A04020102020204" pitchFamily="34" charset="0"/>
              </a:rPr>
              <a:t>These codes would only be reportable with E/M office/outpatient level 5 visits, and</a:t>
            </a:r>
          </a:p>
          <a:p>
            <a:pPr lvl="1"/>
            <a:r>
              <a:rPr lang="en-US" sz="5000" dirty="0">
                <a:solidFill>
                  <a:srgbClr val="002060"/>
                </a:solidFill>
                <a:effectLst>
                  <a:outerShdw blurRad="38100" dist="38100" dir="2700000" algn="tl">
                    <a:srgbClr val="000000">
                      <a:alpha val="43137"/>
                    </a:srgbClr>
                  </a:outerShdw>
                </a:effectLst>
                <a:latin typeface="Arial Black" panose="020B0A04020102020204" pitchFamily="34" charset="0"/>
              </a:rPr>
              <a:t>Their use generally would not impose new per-visit documentation requirements; and</a:t>
            </a:r>
          </a:p>
          <a:p>
            <a:r>
              <a:rPr lang="en-US" sz="5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Adoption of a new “extended visit” add-on code for use only with E/M office/outpatient level 5 visits to </a:t>
            </a:r>
            <a:r>
              <a:rPr lang="en-US" sz="5700" dirty="0">
                <a:solidFill>
                  <a:srgbClr val="C00000"/>
                </a:solidFill>
                <a:effectLst>
                  <a:outerShdw blurRad="38100" dist="38100" dir="2700000" algn="tl">
                    <a:srgbClr val="000000">
                      <a:alpha val="43137"/>
                    </a:srgbClr>
                  </a:outerShdw>
                </a:effectLst>
                <a:latin typeface="Arial Black" panose="020B0A04020102020204" pitchFamily="34" charset="0"/>
              </a:rPr>
              <a:t>account for the additional resources required when practitioners need to spend extended time with the patient.</a:t>
            </a:r>
          </a:p>
          <a:p>
            <a:endParaRPr lang="en-US" dirty="0"/>
          </a:p>
        </p:txBody>
      </p:sp>
      <p:sp>
        <p:nvSpPr>
          <p:cNvPr id="4" name="Date Placeholder 3">
            <a:extLst>
              <a:ext uri="{FF2B5EF4-FFF2-40B4-BE49-F238E27FC236}">
                <a16:creationId xmlns:a16="http://schemas.microsoft.com/office/drawing/2014/main" id="{22FA87DF-A0FB-468C-A7B6-E18BFAD6A01B}"/>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BCDDCA53-9E43-4811-B41E-0A3A53032141}"/>
              </a:ext>
            </a:extLst>
          </p:cNvPr>
          <p:cNvSpPr>
            <a:spLocks noGrp="1"/>
          </p:cNvSpPr>
          <p:nvPr>
            <p:ph type="sldNum" sz="quarter" idx="12"/>
          </p:nvPr>
        </p:nvSpPr>
        <p:spPr/>
        <p:txBody>
          <a:bodyPr/>
          <a:lstStyle/>
          <a:p>
            <a:fld id="{5D86E084-3352-1048-A7D3-AB1A259C9C49}" type="slidenum">
              <a:rPr lang="en-US" smtClean="0"/>
              <a:pPr/>
              <a:t>35</a:t>
            </a:fld>
            <a:endParaRPr lang="en-US"/>
          </a:p>
        </p:txBody>
      </p:sp>
    </p:spTree>
    <p:extLst>
      <p:ext uri="{BB962C8B-B14F-4D97-AF65-F5344CB8AC3E}">
        <p14:creationId xmlns:p14="http://schemas.microsoft.com/office/powerpoint/2010/main" val="44669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77E410-FDC9-4F5C-BB75-E785F6AEA3FE}"/>
              </a:ext>
            </a:extLst>
          </p:cNvPr>
          <p:cNvSpPr/>
          <p:nvPr/>
        </p:nvSpPr>
        <p:spPr>
          <a:xfrm>
            <a:off x="49567" y="4710827"/>
            <a:ext cx="9044866" cy="170690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B360BA70-2D9F-4428-A4D9-6E25809F607A}"/>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7EFDDA04-E9B0-48E6-9071-1623C85659D4}"/>
              </a:ext>
            </a:extLst>
          </p:cNvPr>
          <p:cNvSpPr>
            <a:spLocks noGrp="1"/>
          </p:cNvSpPr>
          <p:nvPr>
            <p:ph type="sldNum" sz="quarter" idx="12"/>
          </p:nvPr>
        </p:nvSpPr>
        <p:spPr/>
        <p:txBody>
          <a:bodyPr/>
          <a:lstStyle/>
          <a:p>
            <a:fld id="{5D86E084-3352-1048-A7D3-AB1A259C9C49}" type="slidenum">
              <a:rPr lang="en-US" smtClean="0"/>
              <a:pPr/>
              <a:t>36</a:t>
            </a:fld>
            <a:endParaRPr lang="en-US"/>
          </a:p>
        </p:txBody>
      </p:sp>
      <p:pic>
        <p:nvPicPr>
          <p:cNvPr id="5" name="Picture 4">
            <a:extLst>
              <a:ext uri="{FF2B5EF4-FFF2-40B4-BE49-F238E27FC236}">
                <a16:creationId xmlns:a16="http://schemas.microsoft.com/office/drawing/2014/main" id="{7E36FBD7-F0B7-4701-9C9B-1678D744954C}"/>
              </a:ext>
            </a:extLst>
          </p:cNvPr>
          <p:cNvPicPr>
            <a:picLocks noChangeAspect="1"/>
          </p:cNvPicPr>
          <p:nvPr/>
        </p:nvPicPr>
        <p:blipFill rotWithShape="1">
          <a:blip r:embed="rId2"/>
          <a:srcRect l="6944" t="1605" r="8056" b="10329"/>
          <a:stretch/>
        </p:blipFill>
        <p:spPr>
          <a:xfrm>
            <a:off x="0" y="993961"/>
            <a:ext cx="9094433" cy="5300133"/>
          </a:xfrm>
          <a:prstGeom prst="rect">
            <a:avLst/>
          </a:prstGeom>
        </p:spPr>
      </p:pic>
      <p:sp>
        <p:nvSpPr>
          <p:cNvPr id="10" name="Rectangle 9">
            <a:extLst>
              <a:ext uri="{FF2B5EF4-FFF2-40B4-BE49-F238E27FC236}">
                <a16:creationId xmlns:a16="http://schemas.microsoft.com/office/drawing/2014/main" id="{1B01774E-10E0-44E1-ACE4-7514F9EDDAF9}"/>
              </a:ext>
            </a:extLst>
          </p:cNvPr>
          <p:cNvSpPr/>
          <p:nvPr/>
        </p:nvSpPr>
        <p:spPr>
          <a:xfrm>
            <a:off x="-42379" y="4578540"/>
            <a:ext cx="9144000" cy="17761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B2089F-F12E-474D-BC70-F999E57E5400}"/>
              </a:ext>
            </a:extLst>
          </p:cNvPr>
          <p:cNvPicPr>
            <a:picLocks noChangeAspect="1"/>
          </p:cNvPicPr>
          <p:nvPr/>
        </p:nvPicPr>
        <p:blipFill rotWithShape="1">
          <a:blip r:embed="rId3"/>
          <a:srcRect l="6297" r="7685" b="1605"/>
          <a:stretch/>
        </p:blipFill>
        <p:spPr>
          <a:xfrm>
            <a:off x="7422" y="867693"/>
            <a:ext cx="9097793" cy="5853827"/>
          </a:xfrm>
          <a:prstGeom prst="rect">
            <a:avLst/>
          </a:prstGeom>
        </p:spPr>
      </p:pic>
      <p:sp>
        <p:nvSpPr>
          <p:cNvPr id="6" name="TextBox 5">
            <a:extLst>
              <a:ext uri="{FF2B5EF4-FFF2-40B4-BE49-F238E27FC236}">
                <a16:creationId xmlns:a16="http://schemas.microsoft.com/office/drawing/2014/main" id="{71CC9331-1598-4212-9347-10C562328F2D}"/>
              </a:ext>
            </a:extLst>
          </p:cNvPr>
          <p:cNvSpPr txBox="1"/>
          <p:nvPr/>
        </p:nvSpPr>
        <p:spPr>
          <a:xfrm>
            <a:off x="-42379" y="165477"/>
            <a:ext cx="9259330" cy="461665"/>
          </a:xfrm>
          <a:prstGeom prst="rect">
            <a:avLst/>
          </a:prstGeom>
          <a:solidFill>
            <a:schemeClr val="bg1"/>
          </a:solidFill>
        </p:spPr>
        <p:txBody>
          <a:bodyPr wrap="square" rtlCol="0">
            <a:spAutoFit/>
          </a:bodyPr>
          <a:lstStyle/>
          <a:p>
            <a:r>
              <a:rPr lang="en-US" sz="2400" dirty="0">
                <a:solidFill>
                  <a:srgbClr val="0070C0"/>
                </a:solidFill>
                <a:latin typeface="Arial Black" panose="020B0A04020102020204" pitchFamily="34" charset="0"/>
              </a:rPr>
              <a:t>HOW CHANGES WOULD AFFECT MEDICARE PAYMENT </a:t>
            </a:r>
          </a:p>
        </p:txBody>
      </p:sp>
    </p:spTree>
    <p:extLst>
      <p:ext uri="{BB962C8B-B14F-4D97-AF65-F5344CB8AC3E}">
        <p14:creationId xmlns:p14="http://schemas.microsoft.com/office/powerpoint/2010/main" val="131652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996ED-ADC1-4ECC-AF4A-F689049F3A30}"/>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5ECAA2C0-1B91-4735-A9B7-458CEC46C23D}"/>
              </a:ext>
            </a:extLst>
          </p:cNvPr>
          <p:cNvSpPr>
            <a:spLocks noGrp="1"/>
          </p:cNvSpPr>
          <p:nvPr>
            <p:ph type="sldNum" sz="quarter" idx="12"/>
          </p:nvPr>
        </p:nvSpPr>
        <p:spPr/>
        <p:txBody>
          <a:bodyPr/>
          <a:lstStyle/>
          <a:p>
            <a:fld id="{5D86E084-3352-1048-A7D3-AB1A259C9C49}" type="slidenum">
              <a:rPr lang="en-US" smtClean="0"/>
              <a:pPr/>
              <a:t>37</a:t>
            </a:fld>
            <a:endParaRPr lang="en-US"/>
          </a:p>
        </p:txBody>
      </p:sp>
      <p:pic>
        <p:nvPicPr>
          <p:cNvPr id="4" name="Picture 3">
            <a:extLst>
              <a:ext uri="{FF2B5EF4-FFF2-40B4-BE49-F238E27FC236}">
                <a16:creationId xmlns:a16="http://schemas.microsoft.com/office/drawing/2014/main" id="{DEA2A7E5-50A9-4A67-A7CE-14D5194FA57E}"/>
              </a:ext>
            </a:extLst>
          </p:cNvPr>
          <p:cNvPicPr>
            <a:picLocks noChangeAspect="1"/>
          </p:cNvPicPr>
          <p:nvPr/>
        </p:nvPicPr>
        <p:blipFill rotWithShape="1">
          <a:blip r:embed="rId2"/>
          <a:srcRect l="6944" t="1605" r="8056" b="10329"/>
          <a:stretch/>
        </p:blipFill>
        <p:spPr>
          <a:xfrm>
            <a:off x="49567" y="1092971"/>
            <a:ext cx="9094433" cy="5300133"/>
          </a:xfrm>
          <a:prstGeom prst="rect">
            <a:avLst/>
          </a:prstGeom>
        </p:spPr>
      </p:pic>
      <p:pic>
        <p:nvPicPr>
          <p:cNvPr id="5" name="Picture 4">
            <a:extLst>
              <a:ext uri="{FF2B5EF4-FFF2-40B4-BE49-F238E27FC236}">
                <a16:creationId xmlns:a16="http://schemas.microsoft.com/office/drawing/2014/main" id="{BA8761AD-FD81-4843-B511-7DB4579C9134}"/>
              </a:ext>
            </a:extLst>
          </p:cNvPr>
          <p:cNvPicPr>
            <a:picLocks noChangeAspect="1"/>
          </p:cNvPicPr>
          <p:nvPr/>
        </p:nvPicPr>
        <p:blipFill>
          <a:blip r:embed="rId3"/>
          <a:stretch>
            <a:fillRect/>
          </a:stretch>
        </p:blipFill>
        <p:spPr>
          <a:xfrm>
            <a:off x="0" y="90511"/>
            <a:ext cx="8962488" cy="1104996"/>
          </a:xfrm>
          <a:prstGeom prst="rect">
            <a:avLst/>
          </a:prstGeom>
        </p:spPr>
      </p:pic>
    </p:spTree>
    <p:extLst>
      <p:ext uri="{BB962C8B-B14F-4D97-AF65-F5344CB8AC3E}">
        <p14:creationId xmlns:p14="http://schemas.microsoft.com/office/powerpoint/2010/main" val="183234585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1B7D1-23FE-41C1-BAB6-AE3C0A00E773}"/>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89ABE31E-0612-4445-A242-AE841B47D86C}"/>
              </a:ext>
            </a:extLst>
          </p:cNvPr>
          <p:cNvSpPr>
            <a:spLocks noGrp="1"/>
          </p:cNvSpPr>
          <p:nvPr>
            <p:ph type="sldNum" sz="quarter" idx="12"/>
          </p:nvPr>
        </p:nvSpPr>
        <p:spPr/>
        <p:txBody>
          <a:bodyPr/>
          <a:lstStyle/>
          <a:p>
            <a:fld id="{5D86E084-3352-1048-A7D3-AB1A259C9C49}" type="slidenum">
              <a:rPr lang="en-US" smtClean="0"/>
              <a:pPr/>
              <a:t>38</a:t>
            </a:fld>
            <a:endParaRPr lang="en-US"/>
          </a:p>
        </p:txBody>
      </p:sp>
      <p:grpSp>
        <p:nvGrpSpPr>
          <p:cNvPr id="6" name="Group 5">
            <a:extLst>
              <a:ext uri="{FF2B5EF4-FFF2-40B4-BE49-F238E27FC236}">
                <a16:creationId xmlns:a16="http://schemas.microsoft.com/office/drawing/2014/main" id="{C7553338-0B03-4A00-AA1F-E22E917366CA}"/>
              </a:ext>
            </a:extLst>
          </p:cNvPr>
          <p:cNvGrpSpPr/>
          <p:nvPr/>
        </p:nvGrpSpPr>
        <p:grpSpPr>
          <a:xfrm>
            <a:off x="74124" y="1126067"/>
            <a:ext cx="9059242" cy="5113697"/>
            <a:chOff x="74124" y="1126067"/>
            <a:chExt cx="9059242" cy="5113697"/>
          </a:xfrm>
        </p:grpSpPr>
        <p:pic>
          <p:nvPicPr>
            <p:cNvPr id="4" name="Picture 3">
              <a:extLst>
                <a:ext uri="{FF2B5EF4-FFF2-40B4-BE49-F238E27FC236}">
                  <a16:creationId xmlns:a16="http://schemas.microsoft.com/office/drawing/2014/main" id="{D4ED2EB0-0610-4218-930D-3396CE076D2E}"/>
                </a:ext>
              </a:extLst>
            </p:cNvPr>
            <p:cNvPicPr>
              <a:picLocks noChangeAspect="1"/>
            </p:cNvPicPr>
            <p:nvPr/>
          </p:nvPicPr>
          <p:blipFill rotWithShape="1">
            <a:blip r:embed="rId2"/>
            <a:srcRect l="7130" t="5227" r="8240" b="33044"/>
            <a:stretch/>
          </p:blipFill>
          <p:spPr>
            <a:xfrm>
              <a:off x="74124" y="1126067"/>
              <a:ext cx="9059242" cy="3716866"/>
            </a:xfrm>
            <a:prstGeom prst="rect">
              <a:avLst/>
            </a:prstGeom>
          </p:spPr>
        </p:pic>
        <p:sp>
          <p:nvSpPr>
            <p:cNvPr id="5" name="TextBox 4">
              <a:extLst>
                <a:ext uri="{FF2B5EF4-FFF2-40B4-BE49-F238E27FC236}">
                  <a16:creationId xmlns:a16="http://schemas.microsoft.com/office/drawing/2014/main" id="{64BC306D-A444-44A5-B634-767375A920C1}"/>
                </a:ext>
              </a:extLst>
            </p:cNvPr>
            <p:cNvSpPr txBox="1"/>
            <p:nvPr/>
          </p:nvSpPr>
          <p:spPr>
            <a:xfrm>
              <a:off x="897907" y="5224101"/>
              <a:ext cx="6722093" cy="1015663"/>
            </a:xfrm>
            <a:prstGeom prst="rect">
              <a:avLst/>
            </a:prstGeom>
            <a:solidFill>
              <a:srgbClr val="FFFF00"/>
            </a:solidFill>
          </p:spPr>
          <p:txBody>
            <a:bodyPr wrap="square" rtlCol="0">
              <a:spAutoFit/>
            </a:bodyPr>
            <a:lstStyle/>
            <a:p>
              <a:r>
                <a:rPr lang="en-US" sz="2000" dirty="0">
                  <a:latin typeface="Arial Black" panose="020B0A04020102020204" pitchFamily="34" charset="0"/>
                  <a:hlinkClick r:id="rId3"/>
                </a:rPr>
                <a:t>https://s3.amazonaws.com/public-inspection.federalregister.gov/2019-16041.pdf</a:t>
              </a:r>
              <a:r>
                <a:rPr lang="en-US" sz="2000" dirty="0">
                  <a:latin typeface="Arial Black" panose="020B0A04020102020204" pitchFamily="34" charset="0"/>
                </a:rPr>
                <a:t>                       Page 1187, Table 111</a:t>
              </a:r>
            </a:p>
          </p:txBody>
        </p:sp>
      </p:grpSp>
      <p:sp>
        <p:nvSpPr>
          <p:cNvPr id="7" name="Rectangle 6">
            <a:extLst>
              <a:ext uri="{FF2B5EF4-FFF2-40B4-BE49-F238E27FC236}">
                <a16:creationId xmlns:a16="http://schemas.microsoft.com/office/drawing/2014/main" id="{75E097B4-9955-4E0C-AA76-665AF7A4DACB}"/>
              </a:ext>
            </a:extLst>
          </p:cNvPr>
          <p:cNvSpPr/>
          <p:nvPr/>
        </p:nvSpPr>
        <p:spPr>
          <a:xfrm>
            <a:off x="74124" y="2954868"/>
            <a:ext cx="8995752" cy="56269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99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E08DE7-4B34-47A6-8666-FB6F091C5936}"/>
              </a:ext>
            </a:extLst>
          </p:cNvPr>
          <p:cNvSpPr/>
          <p:nvPr/>
        </p:nvSpPr>
        <p:spPr>
          <a:xfrm>
            <a:off x="-7938" y="6324600"/>
            <a:ext cx="9144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426" name="Picture 1">
            <a:extLst>
              <a:ext uri="{FF2B5EF4-FFF2-40B4-BE49-F238E27FC236}">
                <a16:creationId xmlns:a16="http://schemas.microsoft.com/office/drawing/2014/main" id="{0E1A63A5-4CD7-47F3-AA0C-06EE417F5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Box 2">
            <a:extLst>
              <a:ext uri="{FF2B5EF4-FFF2-40B4-BE49-F238E27FC236}">
                <a16:creationId xmlns:a16="http://schemas.microsoft.com/office/drawing/2014/main" id="{41323924-23C1-48E0-A211-897B8FFBF463}"/>
              </a:ext>
            </a:extLst>
          </p:cNvPr>
          <p:cNvSpPr txBox="1">
            <a:spLocks noChangeArrowheads="1"/>
          </p:cNvSpPr>
          <p:nvPr/>
        </p:nvSpPr>
        <p:spPr bwMode="auto">
          <a:xfrm>
            <a:off x="-7938" y="6019800"/>
            <a:ext cx="899160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latin typeface="Arial Black" panose="020B0A04020102020204" pitchFamily="34" charset="0"/>
              </a:rPr>
              <a:t>“Its easier to pull a rabbit from a hat than to get authorization for your procedure”</a:t>
            </a:r>
          </a:p>
        </p:txBody>
      </p:sp>
      <p:sp>
        <p:nvSpPr>
          <p:cNvPr id="3" name="TextBox 2">
            <a:extLst>
              <a:ext uri="{FF2B5EF4-FFF2-40B4-BE49-F238E27FC236}">
                <a16:creationId xmlns:a16="http://schemas.microsoft.com/office/drawing/2014/main" id="{ED04A288-8C81-4436-89BC-9DDC0D215218}"/>
              </a:ext>
            </a:extLst>
          </p:cNvPr>
          <p:cNvSpPr txBox="1"/>
          <p:nvPr/>
        </p:nvSpPr>
        <p:spPr>
          <a:xfrm>
            <a:off x="423862" y="76200"/>
            <a:ext cx="8280400" cy="646331"/>
          </a:xfrm>
          <a:prstGeom prst="rect">
            <a:avLst/>
          </a:prstGeom>
          <a:noFill/>
        </p:spPr>
        <p:txBody>
          <a:bodyPr wrap="square" rtlCol="0">
            <a:spAutoFit/>
          </a:bodyPr>
          <a:lstStyle/>
          <a:p>
            <a:r>
              <a:rPr lang="en-US" dirty="0">
                <a:solidFill>
                  <a:srgbClr val="002060"/>
                </a:solidFill>
                <a:latin typeface="Arial Black" panose="020B0A04020102020204" pitchFamily="34" charset="0"/>
              </a:rPr>
              <a:t>LIMITED MEDICARE PREAUTHORIZATION STARTS JULY 1, 2020, </a:t>
            </a:r>
            <a:r>
              <a:rPr lang="en-US" dirty="0">
                <a:solidFill>
                  <a:srgbClr val="C00000"/>
                </a:solidFill>
                <a:latin typeface="Arial Black" panose="020B0A04020102020204" pitchFamily="34" charset="0"/>
              </a:rPr>
              <a:t>BUT MAY BE DELAYED</a:t>
            </a:r>
          </a:p>
        </p:txBody>
      </p:sp>
    </p:spTree>
    <p:extLst>
      <p:ext uri="{BB962C8B-B14F-4D97-AF65-F5344CB8AC3E}">
        <p14:creationId xmlns:p14="http://schemas.microsoft.com/office/powerpoint/2010/main" val="4068803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B532-444D-4512-ADFB-D4562C2724DC}"/>
              </a:ext>
            </a:extLst>
          </p:cNvPr>
          <p:cNvSpPr>
            <a:spLocks noGrp="1"/>
          </p:cNvSpPr>
          <p:nvPr>
            <p:ph type="title"/>
          </p:nvPr>
        </p:nvSpPr>
        <p:spPr>
          <a:xfrm>
            <a:off x="440267" y="-4763"/>
            <a:ext cx="8229600" cy="1143000"/>
          </a:xfrm>
          <a:solidFill>
            <a:schemeClr val="bg1"/>
          </a:solidFill>
        </p:spPr>
        <p:txBody>
          <a:bodyPr>
            <a:normAutofit fontScale="90000"/>
          </a:bodyPr>
          <a:lstStyle/>
          <a:p>
            <a:r>
              <a:rPr lang="en-US" dirty="0">
                <a:latin typeface="Arial Black" panose="020B0A04020102020204" pitchFamily="34" charset="0"/>
              </a:rPr>
              <a:t>CARES Act Provider Relief Fund</a:t>
            </a:r>
          </a:p>
        </p:txBody>
      </p:sp>
      <p:sp>
        <p:nvSpPr>
          <p:cNvPr id="3" name="Content Placeholder 2">
            <a:extLst>
              <a:ext uri="{FF2B5EF4-FFF2-40B4-BE49-F238E27FC236}">
                <a16:creationId xmlns:a16="http://schemas.microsoft.com/office/drawing/2014/main" id="{D1B5F75B-95D4-4A4E-82CE-84E2CF447605}"/>
              </a:ext>
            </a:extLst>
          </p:cNvPr>
          <p:cNvSpPr>
            <a:spLocks noGrp="1"/>
          </p:cNvSpPr>
          <p:nvPr>
            <p:ph idx="1"/>
          </p:nvPr>
        </p:nvSpPr>
        <p:spPr>
          <a:xfrm>
            <a:off x="0" y="819960"/>
            <a:ext cx="9084733" cy="5935132"/>
          </a:xfrm>
        </p:spPr>
        <p:txBody>
          <a:bodyPr>
            <a:normAutofit/>
          </a:bodyPr>
          <a:lstStyle/>
          <a:p>
            <a:r>
              <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On March 27, 2020, the President signed the bipartisan CARES Act that provides $100 billion in relief funds to hospitals and other healthcare providers on the front lines of the coronavirus response. This funding will be used to support healthcare-related expenses or lost revenue attributable to COVID-19 and to ensure uninsured Americans can get testing and treatment for COVID-19.</a:t>
            </a:r>
          </a:p>
          <a:p>
            <a:r>
              <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Recognizing the importance of delivering funds in a fast and transparent manner, $30 billion is being distributed immediately – with payments arriving via direct deposit beginning April 10, 2020 – to eligible providers throughout the American healthcare </a:t>
            </a:r>
            <a:r>
              <a:rPr lang="en-US" sz="180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system.</a:t>
            </a:r>
            <a:endParaRPr lang="en-US" sz="1800"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ndParaRPr>
          </a:p>
          <a:p>
            <a:r>
              <a:rPr lang="en-US" sz="1800" b="1">
                <a:solidFill>
                  <a:srgbClr val="C00000"/>
                </a:solidFill>
                <a:effectLst>
                  <a:outerShdw blurRad="38100" dist="38100" dir="2700000" algn="tl">
                    <a:srgbClr val="000000">
                      <a:alpha val="43137"/>
                    </a:srgbClr>
                  </a:outerShdw>
                </a:effectLst>
                <a:latin typeface="Arial Black" panose="020B0A04020102020204" pitchFamily="34" charset="0"/>
              </a:rPr>
              <a:t>These </a:t>
            </a:r>
            <a:r>
              <a:rPr lang="en-US" sz="1800" b="1" dirty="0">
                <a:solidFill>
                  <a:srgbClr val="C00000"/>
                </a:solidFill>
                <a:effectLst>
                  <a:outerShdw blurRad="38100" dist="38100" dir="2700000" algn="tl">
                    <a:srgbClr val="000000">
                      <a:alpha val="43137"/>
                    </a:srgbClr>
                  </a:outerShdw>
                </a:effectLst>
                <a:latin typeface="Arial Black" panose="020B0A04020102020204" pitchFamily="34" charset="0"/>
              </a:rPr>
              <a:t>are payments, not loans, to healthcare providers, and will not need to be repaid.</a:t>
            </a:r>
          </a:p>
          <a:p>
            <a:r>
              <a:rPr lang="en-US" sz="1800" b="1" dirty="0">
                <a:solidFill>
                  <a:schemeClr val="accent5">
                    <a:lumMod val="50000"/>
                  </a:schemeClr>
                </a:solidFill>
                <a:latin typeface="Arial Black" panose="020B0A04020102020204" pitchFamily="34" charset="0"/>
              </a:rPr>
              <a:t>Is this different than CMS Accelerated / Advance Payment Program?</a:t>
            </a:r>
          </a:p>
          <a:p>
            <a:pPr lvl="1"/>
            <a:r>
              <a:rPr lang="en-US" sz="1600" dirty="0">
                <a:solidFill>
                  <a:srgbClr val="002060"/>
                </a:solidFill>
                <a:latin typeface="Arial Black" panose="020B0A04020102020204" pitchFamily="34" charset="0"/>
              </a:rPr>
              <a:t>Yes. The CMS Accelerated and Advance Payment Program has delivered billions of dollars to healthcare providers to help ensure providers and suppliers have the resources needed to combat the pandemic. The CMS accelerated and advance payments are a loan that providers must pay back. </a:t>
            </a:r>
            <a:r>
              <a:rPr lang="en-US" sz="1400" dirty="0">
                <a:latin typeface="Arial Black" panose="020B0A04020102020204" pitchFamily="34" charset="0"/>
                <a:hlinkClick r:id="rId2"/>
              </a:rPr>
              <a:t>Read more information from CMS</a:t>
            </a:r>
            <a:r>
              <a:rPr lang="en-US" sz="1400" dirty="0">
                <a:latin typeface="Arial Black" panose="020B0A04020102020204" pitchFamily="34" charset="0"/>
              </a:rPr>
              <a:t>.</a:t>
            </a:r>
          </a:p>
          <a:p>
            <a:pPr lvl="1"/>
            <a:r>
              <a:rPr lang="en-US" sz="1600" dirty="0">
                <a:solidFill>
                  <a:srgbClr val="002060"/>
                </a:solidFill>
                <a:latin typeface="Arial Black" panose="020B0A04020102020204" pitchFamily="34" charset="0"/>
              </a:rPr>
              <a:t>All relief payments are being made to providers and according to their tax identification number (TIN).</a:t>
            </a:r>
          </a:p>
          <a:p>
            <a:endParaRPr lang="en-US" sz="1800" dirty="0">
              <a:solidFill>
                <a:srgbClr val="C00000"/>
              </a:solidFill>
              <a:latin typeface="Arial Black" panose="020B0A04020102020204" pitchFamily="34" charset="0"/>
            </a:endParaRPr>
          </a:p>
        </p:txBody>
      </p:sp>
      <p:sp>
        <p:nvSpPr>
          <p:cNvPr id="5" name="Slide Number Placeholder 4">
            <a:extLst>
              <a:ext uri="{FF2B5EF4-FFF2-40B4-BE49-F238E27FC236}">
                <a16:creationId xmlns:a16="http://schemas.microsoft.com/office/drawing/2014/main" id="{91374700-E62B-4F3A-AFDC-00CF2DDC2A2B}"/>
              </a:ext>
            </a:extLst>
          </p:cNvPr>
          <p:cNvSpPr>
            <a:spLocks noGrp="1"/>
          </p:cNvSpPr>
          <p:nvPr>
            <p:ph type="sldNum" sz="quarter" idx="12"/>
          </p:nvPr>
        </p:nvSpPr>
        <p:spPr/>
        <p:txBody>
          <a:bodyPr/>
          <a:lstStyle/>
          <a:p>
            <a:fld id="{5D86E084-3352-1048-A7D3-AB1A259C9C49}" type="slidenum">
              <a:rPr lang="en-US" smtClean="0"/>
              <a:pPr/>
              <a:t>4</a:t>
            </a:fld>
            <a:endParaRPr lang="en-US"/>
          </a:p>
        </p:txBody>
      </p:sp>
      <p:sp>
        <p:nvSpPr>
          <p:cNvPr id="7" name="TextBox 6">
            <a:extLst>
              <a:ext uri="{FF2B5EF4-FFF2-40B4-BE49-F238E27FC236}">
                <a16:creationId xmlns:a16="http://schemas.microsoft.com/office/drawing/2014/main" id="{D5C4A3B7-DC79-45D1-B572-81EF60F872F8}"/>
              </a:ext>
            </a:extLst>
          </p:cNvPr>
          <p:cNvSpPr txBox="1"/>
          <p:nvPr/>
        </p:nvSpPr>
        <p:spPr>
          <a:xfrm>
            <a:off x="939800" y="6436815"/>
            <a:ext cx="6680200" cy="400110"/>
          </a:xfrm>
          <a:prstGeom prst="rect">
            <a:avLst/>
          </a:prstGeom>
          <a:solidFill>
            <a:srgbClr val="FFFF00"/>
          </a:solidFill>
        </p:spPr>
        <p:txBody>
          <a:bodyPr wrap="square" rtlCol="0">
            <a:spAutoFit/>
          </a:bodyPr>
          <a:lstStyle/>
          <a:p>
            <a:r>
              <a:rPr lang="en-US" sz="2000" b="1" dirty="0">
                <a:effectLst>
                  <a:outerShdw blurRad="38100" dist="38100" dir="2700000" algn="tl">
                    <a:srgbClr val="000000">
                      <a:alpha val="43137"/>
                    </a:srgbClr>
                  </a:outerShdw>
                </a:effectLst>
                <a:latin typeface="Arial Black" panose="020B0A04020102020204" pitchFamily="34" charset="0"/>
                <a:hlinkClick r:id="rId3">
                  <a:extLst>
                    <a:ext uri="{A12FA001-AC4F-418D-AE19-62706E023703}">
                      <ahyp:hlinkClr xmlns:ahyp="http://schemas.microsoft.com/office/drawing/2018/hyperlinkcolor" val="tx"/>
                    </a:ext>
                  </a:extLst>
                </a:hlinkClick>
              </a:rPr>
              <a:t>https://www.hhs.gov/provider-relief/index.html</a:t>
            </a:r>
            <a:endParaRPr lang="en-US" sz="20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36913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B7ED-393D-47F0-95A5-694721C9B60B}"/>
              </a:ext>
            </a:extLst>
          </p:cNvPr>
          <p:cNvSpPr>
            <a:spLocks noGrp="1"/>
          </p:cNvSpPr>
          <p:nvPr>
            <p:ph type="title"/>
          </p:nvPr>
        </p:nvSpPr>
        <p:spPr>
          <a:xfrm>
            <a:off x="-69669" y="-81280"/>
            <a:ext cx="9213667" cy="1143000"/>
          </a:xfrm>
          <a:solidFill>
            <a:schemeClr val="bg1"/>
          </a:solidFill>
        </p:spPr>
        <p:txBody>
          <a:bodyPr>
            <a:normAutofit fontScale="90000"/>
          </a:bodyPr>
          <a:lstStyle/>
          <a:p>
            <a:r>
              <a:rPr lang="en-US" dirty="0">
                <a:solidFill>
                  <a:srgbClr val="0070C0"/>
                </a:solidFill>
                <a:latin typeface="Arial Black" panose="020B0A04020102020204" pitchFamily="34" charset="0"/>
              </a:rPr>
              <a:t>APPROPRIATE USE CRITERIA: AUC</a:t>
            </a:r>
          </a:p>
        </p:txBody>
      </p:sp>
      <p:sp>
        <p:nvSpPr>
          <p:cNvPr id="3" name="Content Placeholder 2">
            <a:extLst>
              <a:ext uri="{FF2B5EF4-FFF2-40B4-BE49-F238E27FC236}">
                <a16:creationId xmlns:a16="http://schemas.microsoft.com/office/drawing/2014/main" id="{D8E7D3C3-28FF-4B5B-AF57-959905E6C870}"/>
              </a:ext>
            </a:extLst>
          </p:cNvPr>
          <p:cNvSpPr>
            <a:spLocks noGrp="1"/>
          </p:cNvSpPr>
          <p:nvPr>
            <p:ph idx="1"/>
          </p:nvPr>
        </p:nvSpPr>
        <p:spPr>
          <a:xfrm>
            <a:off x="1" y="765267"/>
            <a:ext cx="9143999" cy="6092733"/>
          </a:xfrm>
        </p:spPr>
        <p:txBody>
          <a:bodyPr>
            <a:normAutofit fontScale="92500" lnSpcReduction="10000"/>
          </a:bodyPr>
          <a:lstStyle/>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Protecting Access to Medicare Act (PAMA) of 2014, Section 218(b), established a new program to increase the rate of appropriate advanced diagnostic imaging services provided to Medicare beneficiaries. Examples of such advanced imaging services include:</a:t>
            </a:r>
          </a:p>
          <a:p>
            <a:pPr lvl="1"/>
            <a:r>
              <a:rPr lang="en-US" sz="1700" dirty="0">
                <a:solidFill>
                  <a:srgbClr val="002060"/>
                </a:solidFill>
                <a:latin typeface="Arial Black" panose="020B0A04020102020204" pitchFamily="34" charset="0"/>
              </a:rPr>
              <a:t>Computed tomography (CT)</a:t>
            </a:r>
          </a:p>
          <a:p>
            <a:pPr lvl="1"/>
            <a:r>
              <a:rPr lang="en-US" sz="1700" dirty="0">
                <a:solidFill>
                  <a:srgbClr val="002060"/>
                </a:solidFill>
                <a:latin typeface="Arial Black" panose="020B0A04020102020204" pitchFamily="34" charset="0"/>
              </a:rPr>
              <a:t>Positron emission tomography (PET)</a:t>
            </a:r>
          </a:p>
          <a:p>
            <a:pPr lvl="1"/>
            <a:r>
              <a:rPr lang="en-US" sz="1700" dirty="0">
                <a:solidFill>
                  <a:srgbClr val="002060"/>
                </a:solidFill>
                <a:latin typeface="Arial Black" panose="020B0A04020102020204" pitchFamily="34" charset="0"/>
              </a:rPr>
              <a:t>Nuclear medicine, and</a:t>
            </a:r>
          </a:p>
          <a:p>
            <a:pPr lvl="1"/>
            <a:r>
              <a:rPr lang="en-US" sz="1700" dirty="0">
                <a:solidFill>
                  <a:srgbClr val="002060"/>
                </a:solidFill>
                <a:latin typeface="Arial Black" panose="020B0A04020102020204" pitchFamily="34" charset="0"/>
              </a:rPr>
              <a:t>Magnetic resonance imaging (MRI)</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When a practitioner orders an advanced diagnostic imaging service for a Medicare beneficiary, he/she, or clinical staff acting under his/her direction, will be required to consult a qualified Clinical Decision Support Mechanism (CDSM).</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CDSMs are electronic portals through which appropriate use criteria (AUC) is accessed </a:t>
            </a:r>
          </a:p>
          <a:p>
            <a:pPr lvl="1"/>
            <a:r>
              <a:rPr lang="en-US" sz="1600" dirty="0">
                <a:solidFill>
                  <a:srgbClr val="002060"/>
                </a:solidFill>
                <a:latin typeface="Arial Black" panose="020B0A04020102020204" pitchFamily="34" charset="0"/>
              </a:rPr>
              <a:t>CDSM provides a determination of whether the order adheres to AUC, or if the </a:t>
            </a:r>
            <a:r>
              <a:rPr lang="en-US" sz="1700" dirty="0">
                <a:solidFill>
                  <a:srgbClr val="002060"/>
                </a:solidFill>
                <a:latin typeface="Arial Black" panose="020B0A04020102020204" pitchFamily="34" charset="0"/>
              </a:rPr>
              <a:t>AUC consulted was not applicable </a:t>
            </a:r>
          </a:p>
          <a:p>
            <a:pPr lvl="1"/>
            <a:r>
              <a:rPr lang="en-US" sz="1700" dirty="0">
                <a:solidFill>
                  <a:srgbClr val="002060"/>
                </a:solidFill>
                <a:latin typeface="Arial Black" panose="020B0A04020102020204" pitchFamily="34" charset="0"/>
              </a:rPr>
              <a:t>A consultation must take place at the time of the order for imaging services furnished in one of the settings and paid for under one of the below payment systems.  Ultimately, practitioners whose ordering patterns are considered outliers will be subject to prior authorization.  </a:t>
            </a:r>
          </a:p>
        </p:txBody>
      </p:sp>
      <p:sp>
        <p:nvSpPr>
          <p:cNvPr id="4" name="Date Placeholder 3">
            <a:extLst>
              <a:ext uri="{FF2B5EF4-FFF2-40B4-BE49-F238E27FC236}">
                <a16:creationId xmlns:a16="http://schemas.microsoft.com/office/drawing/2014/main" id="{248C83E9-33A8-49CE-B26D-78DEB8C9133B}"/>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3AED1F67-1799-4B0B-A28C-EDF0AA0B0A76}"/>
              </a:ext>
            </a:extLst>
          </p:cNvPr>
          <p:cNvSpPr>
            <a:spLocks noGrp="1"/>
          </p:cNvSpPr>
          <p:nvPr>
            <p:ph type="sldNum" sz="quarter" idx="12"/>
          </p:nvPr>
        </p:nvSpPr>
        <p:spPr/>
        <p:txBody>
          <a:bodyPr/>
          <a:lstStyle/>
          <a:p>
            <a:fld id="{5D86E084-3352-1048-A7D3-AB1A259C9C49}" type="slidenum">
              <a:rPr lang="en-US" smtClean="0"/>
              <a:pPr/>
              <a:t>40</a:t>
            </a:fld>
            <a:endParaRPr lang="en-US"/>
          </a:p>
        </p:txBody>
      </p:sp>
    </p:spTree>
    <p:extLst>
      <p:ext uri="{BB962C8B-B14F-4D97-AF65-F5344CB8AC3E}">
        <p14:creationId xmlns:p14="http://schemas.microsoft.com/office/powerpoint/2010/main" val="2216775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8FAA-10F8-42C3-BB56-69F1CBAF7E99}"/>
              </a:ext>
            </a:extLst>
          </p:cNvPr>
          <p:cNvSpPr>
            <a:spLocks noGrp="1"/>
          </p:cNvSpPr>
          <p:nvPr>
            <p:ph type="title"/>
          </p:nvPr>
        </p:nvSpPr>
        <p:spPr>
          <a:xfrm>
            <a:off x="457200" y="-67733"/>
            <a:ext cx="8229600" cy="1143000"/>
          </a:xfrm>
          <a:solidFill>
            <a:schemeClr val="bg1"/>
          </a:solidFill>
        </p:spPr>
        <p:txBody>
          <a:bodyPr>
            <a:normAutofit/>
          </a:bodyPr>
          <a:lstStyle/>
          <a:p>
            <a:r>
              <a:rPr lang="en-US" dirty="0">
                <a:latin typeface="Arial Black" panose="020B0A04020102020204" pitchFamily="34" charset="0"/>
              </a:rPr>
              <a:t>PRIORITY CLINICAL AREAS</a:t>
            </a:r>
          </a:p>
        </p:txBody>
      </p:sp>
      <p:sp>
        <p:nvSpPr>
          <p:cNvPr id="3" name="Content Placeholder 2">
            <a:extLst>
              <a:ext uri="{FF2B5EF4-FFF2-40B4-BE49-F238E27FC236}">
                <a16:creationId xmlns:a16="http://schemas.microsoft.com/office/drawing/2014/main" id="{5FE35151-0CCD-43E2-AB54-30B86E079B7C}"/>
              </a:ext>
            </a:extLst>
          </p:cNvPr>
          <p:cNvSpPr>
            <a:spLocks noGrp="1"/>
          </p:cNvSpPr>
          <p:nvPr>
            <p:ph idx="1"/>
          </p:nvPr>
        </p:nvSpPr>
        <p:spPr>
          <a:xfrm>
            <a:off x="0" y="736166"/>
            <a:ext cx="9143999" cy="5943598"/>
          </a:xfrm>
        </p:spPr>
        <p:txBody>
          <a:bodyPr>
            <a:normAutofit fontScale="47500" lnSpcReduction="20000"/>
          </a:bodyPr>
          <a:lstStyle/>
          <a:p>
            <a:r>
              <a:rPr lang="en-US" sz="4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AUC consultation is required for all advanced diagnostic imaging services, not just those within the priority clinical areas</a:t>
            </a:r>
          </a:p>
          <a:p>
            <a:r>
              <a:rPr lang="en-US" sz="4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Current Priority Clinical Areas </a:t>
            </a:r>
          </a:p>
          <a:p>
            <a:pPr lvl="1"/>
            <a:r>
              <a:rPr lang="en-US" sz="4000" dirty="0">
                <a:solidFill>
                  <a:srgbClr val="002060"/>
                </a:solidFill>
                <a:latin typeface="Arial Black" panose="020B0A04020102020204" pitchFamily="34" charset="0"/>
              </a:rPr>
              <a:t>Coronary artery disease (suspected or diagnosed) </a:t>
            </a:r>
          </a:p>
          <a:p>
            <a:pPr lvl="1"/>
            <a:r>
              <a:rPr lang="en-US" sz="4000" dirty="0">
                <a:solidFill>
                  <a:srgbClr val="002060"/>
                </a:solidFill>
                <a:latin typeface="Arial Black" panose="020B0A04020102020204" pitchFamily="34" charset="0"/>
              </a:rPr>
              <a:t>Suspected pulmonary embolism </a:t>
            </a:r>
          </a:p>
          <a:p>
            <a:pPr lvl="1"/>
            <a:r>
              <a:rPr lang="en-US" sz="4000" dirty="0">
                <a:solidFill>
                  <a:srgbClr val="002060"/>
                </a:solidFill>
                <a:latin typeface="Arial Black" panose="020B0A04020102020204" pitchFamily="34" charset="0"/>
              </a:rPr>
              <a:t>Headache (traumatic and non-traumatic) </a:t>
            </a:r>
          </a:p>
          <a:p>
            <a:pPr lvl="1"/>
            <a:r>
              <a:rPr lang="en-US" sz="4000" dirty="0">
                <a:solidFill>
                  <a:srgbClr val="002060"/>
                </a:solidFill>
                <a:latin typeface="Arial Black" panose="020B0A04020102020204" pitchFamily="34" charset="0"/>
              </a:rPr>
              <a:t>Hip pain </a:t>
            </a:r>
          </a:p>
          <a:p>
            <a:pPr lvl="1"/>
            <a:r>
              <a:rPr lang="en-US" sz="4000" dirty="0">
                <a:solidFill>
                  <a:srgbClr val="002060"/>
                </a:solidFill>
                <a:latin typeface="Arial Black" panose="020B0A04020102020204" pitchFamily="34" charset="0"/>
              </a:rPr>
              <a:t>Low back pain </a:t>
            </a:r>
          </a:p>
          <a:p>
            <a:pPr lvl="1"/>
            <a:r>
              <a:rPr lang="en-US" sz="4000" dirty="0">
                <a:solidFill>
                  <a:srgbClr val="002060"/>
                </a:solidFill>
                <a:latin typeface="Arial Black" panose="020B0A04020102020204" pitchFamily="34" charset="0"/>
              </a:rPr>
              <a:t>Shoulder pain (to include suspected rotator cuff injury)</a:t>
            </a:r>
          </a:p>
          <a:p>
            <a:pPr lvl="1"/>
            <a:r>
              <a:rPr lang="en-US" sz="4000" dirty="0">
                <a:solidFill>
                  <a:srgbClr val="002060"/>
                </a:solidFill>
                <a:latin typeface="Arial Black" panose="020B0A04020102020204" pitchFamily="34" charset="0"/>
              </a:rPr>
              <a:t>Lung cancer(primary / metastatic, suspected or diagnosed) </a:t>
            </a:r>
          </a:p>
          <a:p>
            <a:pPr lvl="1"/>
            <a:r>
              <a:rPr lang="en-US" sz="4000" dirty="0">
                <a:solidFill>
                  <a:srgbClr val="002060"/>
                </a:solidFill>
                <a:latin typeface="Arial Black" panose="020B0A04020102020204" pitchFamily="34" charset="0"/>
              </a:rPr>
              <a:t>Cervical or neck pain</a:t>
            </a:r>
          </a:p>
          <a:p>
            <a:r>
              <a:rPr lang="en-US" sz="4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When program is implemented, a consultation must take place for any applicable imaging service ordered by an ordering professional that would be furnished in an applicable setting and paid under an applicable payment system, e.g., office, hospital outpatient departments (including ED, ambulatory surgical centers (ASCs), and IDTFs… for payment in PFS, OPPS, ASCs</a:t>
            </a:r>
          </a:p>
        </p:txBody>
      </p:sp>
      <p:sp>
        <p:nvSpPr>
          <p:cNvPr id="4" name="Date Placeholder 3">
            <a:extLst>
              <a:ext uri="{FF2B5EF4-FFF2-40B4-BE49-F238E27FC236}">
                <a16:creationId xmlns:a16="http://schemas.microsoft.com/office/drawing/2014/main" id="{6BFCC374-7A0F-479C-A150-6ACF58C5FD3B}"/>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95DD2ED6-B2EF-478C-B85A-B940C2598A8E}"/>
              </a:ext>
            </a:extLst>
          </p:cNvPr>
          <p:cNvSpPr>
            <a:spLocks noGrp="1"/>
          </p:cNvSpPr>
          <p:nvPr>
            <p:ph type="sldNum" sz="quarter" idx="12"/>
          </p:nvPr>
        </p:nvSpPr>
        <p:spPr/>
        <p:txBody>
          <a:bodyPr/>
          <a:lstStyle/>
          <a:p>
            <a:fld id="{5D86E084-3352-1048-A7D3-AB1A259C9C49}" type="slidenum">
              <a:rPr lang="en-US" smtClean="0"/>
              <a:pPr/>
              <a:t>41</a:t>
            </a:fld>
            <a:endParaRPr lang="en-US"/>
          </a:p>
        </p:txBody>
      </p:sp>
    </p:spTree>
    <p:extLst>
      <p:ext uri="{BB962C8B-B14F-4D97-AF65-F5344CB8AC3E}">
        <p14:creationId xmlns:p14="http://schemas.microsoft.com/office/powerpoint/2010/main" val="1083426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779B-7910-4EFC-8A59-17F9AE09A216}"/>
              </a:ext>
            </a:extLst>
          </p:cNvPr>
          <p:cNvSpPr>
            <a:spLocks noGrp="1"/>
          </p:cNvSpPr>
          <p:nvPr>
            <p:ph type="title"/>
          </p:nvPr>
        </p:nvSpPr>
        <p:spPr>
          <a:xfrm>
            <a:off x="228600" y="29510"/>
            <a:ext cx="8686800" cy="1143000"/>
          </a:xfrm>
          <a:solidFill>
            <a:schemeClr val="bg1"/>
          </a:solidFill>
        </p:spPr>
        <p:txBody>
          <a:bodyPr>
            <a:normAutofit fontScale="90000"/>
          </a:bodyPr>
          <a:lstStyle/>
          <a:p>
            <a:r>
              <a:rPr lang="en-US" dirty="0">
                <a:latin typeface="Arial Black" panose="020B0A04020102020204" pitchFamily="34" charset="0"/>
              </a:rPr>
              <a:t>2020: VOLUNTARY PARTICIPATION</a:t>
            </a:r>
          </a:p>
        </p:txBody>
      </p:sp>
      <p:sp>
        <p:nvSpPr>
          <p:cNvPr id="3" name="Content Placeholder 2">
            <a:extLst>
              <a:ext uri="{FF2B5EF4-FFF2-40B4-BE49-F238E27FC236}">
                <a16:creationId xmlns:a16="http://schemas.microsoft.com/office/drawing/2014/main" id="{487EFEBF-D14E-4C8F-A72B-61E7A7E195CF}"/>
              </a:ext>
            </a:extLst>
          </p:cNvPr>
          <p:cNvSpPr>
            <a:spLocks noGrp="1"/>
          </p:cNvSpPr>
          <p:nvPr>
            <p:ph idx="1"/>
          </p:nvPr>
        </p:nvSpPr>
        <p:spPr>
          <a:xfrm>
            <a:off x="67733" y="931333"/>
            <a:ext cx="9076267" cy="5897157"/>
          </a:xfrm>
        </p:spPr>
        <p:txBody>
          <a:bodyPr>
            <a:normAutofit fontScale="70000" lnSpcReduction="20000"/>
          </a:bodyPr>
          <a:lstStyle/>
          <a:p>
            <a:r>
              <a:rPr lang="en-US" dirty="0">
                <a:solidFill>
                  <a:schemeClr val="accent5">
                    <a:lumMod val="50000"/>
                  </a:schemeClr>
                </a:solidFill>
                <a:latin typeface="Arial Black" panose="020B0A04020102020204" pitchFamily="34" charset="0"/>
              </a:rPr>
              <a:t>Voluntary participation from July 1, 2018 through January 1, 2020.</a:t>
            </a:r>
          </a:p>
          <a:p>
            <a:r>
              <a:rPr lang="en-US" dirty="0">
                <a:solidFill>
                  <a:schemeClr val="accent5">
                    <a:lumMod val="50000"/>
                  </a:schemeClr>
                </a:solidFill>
                <a:latin typeface="Arial Black" panose="020B0A04020102020204" pitchFamily="34" charset="0"/>
              </a:rPr>
              <a:t>During CY 2020 we expect ordering professionals to begin consulting qualified CDSMs and providing information to the furnishing practitioners and providers for reporting on their claims. </a:t>
            </a:r>
          </a:p>
          <a:p>
            <a:pPr lvl="1"/>
            <a:r>
              <a:rPr lang="en-US" dirty="0">
                <a:solidFill>
                  <a:srgbClr val="002060"/>
                </a:solidFill>
                <a:latin typeface="Arial Black" panose="020B0A04020102020204" pitchFamily="34" charset="0"/>
              </a:rPr>
              <a:t>Situations in which furnishing practitioners and providers do not receive AUC-related information from the ordering professional can be reported by </a:t>
            </a:r>
            <a:r>
              <a:rPr lang="en-US" dirty="0">
                <a:solidFill>
                  <a:srgbClr val="C00000"/>
                </a:solidFill>
                <a:latin typeface="Arial Black" panose="020B0A04020102020204" pitchFamily="34" charset="0"/>
              </a:rPr>
              <a:t>modifier MH</a:t>
            </a:r>
            <a:r>
              <a:rPr lang="en-US" dirty="0">
                <a:solidFill>
                  <a:srgbClr val="002060"/>
                </a:solidFill>
                <a:latin typeface="Arial Black" panose="020B0A04020102020204" pitchFamily="34" charset="0"/>
              </a:rPr>
              <a:t>. </a:t>
            </a:r>
          </a:p>
          <a:p>
            <a:pPr lvl="1"/>
            <a:r>
              <a:rPr lang="en-US" dirty="0">
                <a:solidFill>
                  <a:srgbClr val="002060"/>
                </a:solidFill>
                <a:latin typeface="Arial Black" panose="020B0A04020102020204" pitchFamily="34" charset="0"/>
              </a:rPr>
              <a:t>Even though claims will not be denied during this Educational and Operations Testing Period inclusion is encouraged as it is important for CMS to track this information.  </a:t>
            </a:r>
          </a:p>
          <a:p>
            <a:r>
              <a:rPr lang="en-US" dirty="0">
                <a:solidFill>
                  <a:srgbClr val="C00000"/>
                </a:solidFill>
                <a:effectLst>
                  <a:outerShdw blurRad="38100" dist="38100" dir="2700000" algn="tl">
                    <a:srgbClr val="000000">
                      <a:alpha val="43137"/>
                    </a:srgbClr>
                  </a:outerShdw>
                </a:effectLst>
                <a:latin typeface="Arial Black" panose="020B0A04020102020204" pitchFamily="34" charset="0"/>
              </a:rPr>
              <a:t>Full program implementation is expected Jan. 1, 2021</a:t>
            </a:r>
            <a:r>
              <a:rPr lang="en-US" dirty="0">
                <a:solidFill>
                  <a:schemeClr val="accent5">
                    <a:lumMod val="50000"/>
                  </a:schemeClr>
                </a:solidFill>
                <a:latin typeface="Arial Black" panose="020B0A04020102020204" pitchFamily="34" charset="0"/>
              </a:rPr>
              <a:t>. At that time, information regarding the ordering professional’s consultation with CDSM, or exception to such consultation, must be appended to the furnishing professional’s claim in order for that claim to be paid</a:t>
            </a:r>
          </a:p>
          <a:p>
            <a:r>
              <a:rPr lang="en-US" dirty="0">
                <a:solidFill>
                  <a:srgbClr val="C00000"/>
                </a:solidFill>
                <a:effectLst>
                  <a:outerShdw blurRad="38100" dist="38100" dir="2700000" algn="tl">
                    <a:srgbClr val="000000">
                      <a:alpha val="43137"/>
                    </a:srgbClr>
                  </a:outerShdw>
                </a:effectLst>
                <a:latin typeface="Arial Black" panose="020B0A04020102020204" pitchFamily="34" charset="0"/>
              </a:rPr>
              <a:t>HCPCS modifiers </a:t>
            </a:r>
            <a:r>
              <a:rPr lang="en-US" dirty="0">
                <a:solidFill>
                  <a:schemeClr val="accent5">
                    <a:lumMod val="50000"/>
                  </a:schemeClr>
                </a:solidFill>
                <a:latin typeface="Arial Black" panose="020B0A04020102020204" pitchFamily="34" charset="0"/>
              </a:rPr>
              <a:t>have been established for this program for placement on the same line as CPT code  </a:t>
            </a:r>
          </a:p>
          <a:p>
            <a:endParaRPr lang="en-US" dirty="0">
              <a:solidFill>
                <a:schemeClr val="accent5">
                  <a:lumMod val="50000"/>
                </a:schemeClr>
              </a:solidFill>
              <a:latin typeface="Arial Black" panose="020B0A04020102020204" pitchFamily="34" charset="0"/>
            </a:endParaRPr>
          </a:p>
        </p:txBody>
      </p:sp>
      <p:sp>
        <p:nvSpPr>
          <p:cNvPr id="4" name="Date Placeholder 3">
            <a:extLst>
              <a:ext uri="{FF2B5EF4-FFF2-40B4-BE49-F238E27FC236}">
                <a16:creationId xmlns:a16="http://schemas.microsoft.com/office/drawing/2014/main" id="{A6DB5A1A-2A1C-4CC0-BA6D-30D1F07FE86D}"/>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6613DD6E-73D1-4FB3-BF66-36056A5E39D4}"/>
              </a:ext>
            </a:extLst>
          </p:cNvPr>
          <p:cNvSpPr>
            <a:spLocks noGrp="1"/>
          </p:cNvSpPr>
          <p:nvPr>
            <p:ph type="sldNum" sz="quarter" idx="12"/>
          </p:nvPr>
        </p:nvSpPr>
        <p:spPr/>
        <p:txBody>
          <a:bodyPr/>
          <a:lstStyle/>
          <a:p>
            <a:fld id="{5D86E084-3352-1048-A7D3-AB1A259C9C49}" type="slidenum">
              <a:rPr lang="en-US" smtClean="0"/>
              <a:pPr/>
              <a:t>42</a:t>
            </a:fld>
            <a:endParaRPr lang="en-US"/>
          </a:p>
        </p:txBody>
      </p:sp>
    </p:spTree>
    <p:extLst>
      <p:ext uri="{BB962C8B-B14F-4D97-AF65-F5344CB8AC3E}">
        <p14:creationId xmlns:p14="http://schemas.microsoft.com/office/powerpoint/2010/main" val="137420254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0905-4195-4796-9417-310AC72E71F0}"/>
              </a:ext>
            </a:extLst>
          </p:cNvPr>
          <p:cNvSpPr>
            <a:spLocks noGrp="1"/>
          </p:cNvSpPr>
          <p:nvPr>
            <p:ph type="title"/>
          </p:nvPr>
        </p:nvSpPr>
        <p:spPr>
          <a:xfrm>
            <a:off x="0" y="248888"/>
            <a:ext cx="9144000" cy="1143000"/>
          </a:xfrm>
        </p:spPr>
        <p:txBody>
          <a:bodyPr>
            <a:normAutofit fontScale="90000"/>
          </a:bodyPr>
          <a:lstStyle/>
          <a:p>
            <a:r>
              <a:rPr lang="en-US" dirty="0">
                <a:solidFill>
                  <a:srgbClr val="0070C0"/>
                </a:solidFill>
                <a:latin typeface="Arial Black" panose="020B0A04020102020204" pitchFamily="34" charset="0"/>
              </a:rPr>
              <a:t>EXCEPTIONS AND CONSEQUENCES</a:t>
            </a:r>
          </a:p>
        </p:txBody>
      </p:sp>
      <p:sp>
        <p:nvSpPr>
          <p:cNvPr id="3" name="Content Placeholder 2">
            <a:extLst>
              <a:ext uri="{FF2B5EF4-FFF2-40B4-BE49-F238E27FC236}">
                <a16:creationId xmlns:a16="http://schemas.microsoft.com/office/drawing/2014/main" id="{A784F377-7F31-41D9-9DDE-28DD92E50D75}"/>
              </a:ext>
            </a:extLst>
          </p:cNvPr>
          <p:cNvSpPr>
            <a:spLocks noGrp="1"/>
          </p:cNvSpPr>
          <p:nvPr>
            <p:ph idx="1"/>
          </p:nvPr>
        </p:nvSpPr>
        <p:spPr>
          <a:xfrm>
            <a:off x="0" y="1220893"/>
            <a:ext cx="9144000" cy="4978400"/>
          </a:xfrm>
        </p:spPr>
        <p:txBody>
          <a:bodyPr>
            <a:normAutofit fontScale="92500" lnSpcReduction="10000"/>
          </a:bodyPr>
          <a:lstStyle/>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Exceptions to consulting CDSMs include:</a:t>
            </a:r>
          </a:p>
          <a:p>
            <a:pPr lvl="1"/>
            <a:r>
              <a:rPr lang="en-US" sz="2200" dirty="0">
                <a:solidFill>
                  <a:srgbClr val="002060"/>
                </a:solidFill>
                <a:latin typeface="Arial Black" panose="020B0A04020102020204" pitchFamily="34" charset="0"/>
              </a:rPr>
              <a:t>Ordering professional has significant hardship exception </a:t>
            </a:r>
          </a:p>
          <a:p>
            <a:pPr lvl="1"/>
            <a:r>
              <a:rPr lang="en-US" sz="2200" dirty="0">
                <a:solidFill>
                  <a:srgbClr val="002060"/>
                </a:solidFill>
                <a:latin typeface="Arial Black" panose="020B0A04020102020204" pitchFamily="34" charset="0"/>
              </a:rPr>
              <a:t>Patient has an emergency medical condition </a:t>
            </a:r>
          </a:p>
          <a:p>
            <a:pPr lvl="1"/>
            <a:r>
              <a:rPr lang="en-US" sz="2200" dirty="0">
                <a:solidFill>
                  <a:srgbClr val="002060"/>
                </a:solidFill>
                <a:latin typeface="Arial Black" panose="020B0A04020102020204" pitchFamily="34" charset="0"/>
              </a:rPr>
              <a:t>An applicable imaging service ordered for an inpatient and for which payment made under Part A </a:t>
            </a:r>
          </a:p>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PAMA requires that the program result in prior authorization for ordering professionals that are identified as having outlier ordering patterns. Before the prior authorization component of this program begins there will be notice and comment rulemaking to develop the outlier methodology</a:t>
            </a:r>
          </a:p>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modifiers have been established for this program for placement on the same line as CPT code  </a:t>
            </a:r>
          </a:p>
          <a:p>
            <a:r>
              <a:rPr lang="en-US" sz="2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Additionally a </a:t>
            </a:r>
            <a:r>
              <a:rPr lang="en-US" sz="2600" dirty="0">
                <a:solidFill>
                  <a:srgbClr val="C00000"/>
                </a:solidFill>
                <a:effectLst>
                  <a:outerShdw blurRad="38100" dist="38100" dir="2700000" algn="tl">
                    <a:srgbClr val="000000">
                      <a:alpha val="43137"/>
                    </a:srgbClr>
                  </a:outerShdw>
                </a:effectLst>
                <a:latin typeface="Arial Black" panose="020B0A04020102020204" pitchFamily="34" charset="0"/>
              </a:rPr>
              <a:t>G code </a:t>
            </a:r>
            <a:r>
              <a:rPr lang="en-US" sz="2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is needed to report which qualified CDSM was consulted. </a:t>
            </a:r>
            <a:r>
              <a:rPr lang="en-US" sz="19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endParaRPr lang="en-US" sz="13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Date Placeholder 3">
            <a:extLst>
              <a:ext uri="{FF2B5EF4-FFF2-40B4-BE49-F238E27FC236}">
                <a16:creationId xmlns:a16="http://schemas.microsoft.com/office/drawing/2014/main" id="{7DBFE86B-E1C6-4E42-B7E4-AF50AB507914}"/>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92EA75F7-988D-4D77-87D1-3B4520B33CC7}"/>
              </a:ext>
            </a:extLst>
          </p:cNvPr>
          <p:cNvSpPr>
            <a:spLocks noGrp="1"/>
          </p:cNvSpPr>
          <p:nvPr>
            <p:ph type="sldNum" sz="quarter" idx="12"/>
          </p:nvPr>
        </p:nvSpPr>
        <p:spPr/>
        <p:txBody>
          <a:bodyPr/>
          <a:lstStyle/>
          <a:p>
            <a:fld id="{5D86E084-3352-1048-A7D3-AB1A259C9C49}" type="slidenum">
              <a:rPr lang="en-US" smtClean="0"/>
              <a:pPr/>
              <a:t>43</a:t>
            </a:fld>
            <a:endParaRPr lang="en-US"/>
          </a:p>
        </p:txBody>
      </p:sp>
    </p:spTree>
    <p:extLst>
      <p:ext uri="{BB962C8B-B14F-4D97-AF65-F5344CB8AC3E}">
        <p14:creationId xmlns:p14="http://schemas.microsoft.com/office/powerpoint/2010/main" val="206745106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C80D-0747-4669-822B-9DAAACCA2B38}"/>
              </a:ext>
            </a:extLst>
          </p:cNvPr>
          <p:cNvSpPr>
            <a:spLocks noGrp="1"/>
          </p:cNvSpPr>
          <p:nvPr>
            <p:ph type="title"/>
          </p:nvPr>
        </p:nvSpPr>
        <p:spPr>
          <a:xfrm>
            <a:off x="8467" y="21075"/>
            <a:ext cx="9144000" cy="859458"/>
          </a:xfrm>
          <a:solidFill>
            <a:schemeClr val="bg1"/>
          </a:solidFill>
        </p:spPr>
        <p:txBody>
          <a:bodyPr>
            <a:normAutofit/>
          </a:bodyPr>
          <a:lstStyle/>
          <a:p>
            <a:r>
              <a:rPr lang="en-US" dirty="0">
                <a:latin typeface="Arial Black" panose="020B0A04020102020204" pitchFamily="34" charset="0"/>
              </a:rPr>
              <a:t>HCPCS MODIFIERS TO USE</a:t>
            </a:r>
          </a:p>
        </p:txBody>
      </p:sp>
      <p:sp>
        <p:nvSpPr>
          <p:cNvPr id="3" name="Content Placeholder 2">
            <a:extLst>
              <a:ext uri="{FF2B5EF4-FFF2-40B4-BE49-F238E27FC236}">
                <a16:creationId xmlns:a16="http://schemas.microsoft.com/office/drawing/2014/main" id="{A726DAB1-53B3-4839-A079-63DEDA9DFE22}"/>
              </a:ext>
            </a:extLst>
          </p:cNvPr>
          <p:cNvSpPr>
            <a:spLocks noGrp="1"/>
          </p:cNvSpPr>
          <p:nvPr>
            <p:ph idx="1"/>
          </p:nvPr>
        </p:nvSpPr>
        <p:spPr>
          <a:xfrm>
            <a:off x="25401" y="795867"/>
            <a:ext cx="9127066" cy="6041058"/>
          </a:xfrm>
        </p:spPr>
        <p:txBody>
          <a:bodyPr>
            <a:normAutofit fontScale="77500" lnSpcReduction="20000"/>
          </a:bodyPr>
          <a:lstStyle/>
          <a:p>
            <a:r>
              <a:rPr lang="en-US" dirty="0">
                <a:solidFill>
                  <a:schemeClr val="accent5">
                    <a:lumMod val="50000"/>
                  </a:schemeClr>
                </a:solidFill>
                <a:latin typeface="Arial Black" panose="020B0A04020102020204" pitchFamily="34" charset="0"/>
              </a:rPr>
              <a:t>MA: </a:t>
            </a:r>
            <a:r>
              <a:rPr lang="en-US" dirty="0">
                <a:solidFill>
                  <a:srgbClr val="002060"/>
                </a:solidFill>
                <a:latin typeface="Arial Black" panose="020B0A04020102020204" pitchFamily="34" charset="0"/>
              </a:rPr>
              <a:t>Ordering professional not required to consult a clinical decision support mechanism due to service rendered to a patient with a suspected or confirmed </a:t>
            </a:r>
            <a:r>
              <a:rPr lang="en-US" dirty="0">
                <a:solidFill>
                  <a:srgbClr val="C00000"/>
                </a:solidFill>
                <a:latin typeface="Arial Black" panose="020B0A04020102020204" pitchFamily="34" charset="0"/>
              </a:rPr>
              <a:t>emergency medical condition </a:t>
            </a:r>
          </a:p>
          <a:p>
            <a:r>
              <a:rPr lang="en-US" dirty="0">
                <a:solidFill>
                  <a:schemeClr val="accent5">
                    <a:lumMod val="50000"/>
                  </a:schemeClr>
                </a:solidFill>
                <a:latin typeface="Arial Black" panose="020B0A04020102020204" pitchFamily="34" charset="0"/>
              </a:rPr>
              <a:t>MB: </a:t>
            </a:r>
            <a:r>
              <a:rPr lang="en-US" dirty="0">
                <a:solidFill>
                  <a:srgbClr val="002060"/>
                </a:solidFill>
                <a:latin typeface="Arial Black" panose="020B0A04020102020204" pitchFamily="34" charset="0"/>
              </a:rPr>
              <a:t>Ordering professional is not required to consult a clinical decision support mechanism due to the </a:t>
            </a:r>
            <a:r>
              <a:rPr lang="en-US" dirty="0">
                <a:solidFill>
                  <a:srgbClr val="C00000"/>
                </a:solidFill>
                <a:latin typeface="Arial Black" panose="020B0A04020102020204" pitchFamily="34" charset="0"/>
              </a:rPr>
              <a:t>significant hardship exception of insufficient internet access </a:t>
            </a:r>
          </a:p>
          <a:p>
            <a:r>
              <a:rPr lang="en-US" dirty="0">
                <a:solidFill>
                  <a:schemeClr val="accent5">
                    <a:lumMod val="50000"/>
                  </a:schemeClr>
                </a:solidFill>
                <a:latin typeface="Arial Black" panose="020B0A04020102020204" pitchFamily="34" charset="0"/>
              </a:rPr>
              <a:t>MC: </a:t>
            </a:r>
            <a:r>
              <a:rPr lang="en-US" dirty="0">
                <a:solidFill>
                  <a:srgbClr val="002060"/>
                </a:solidFill>
                <a:latin typeface="Arial Black" panose="020B0A04020102020204" pitchFamily="34" charset="0"/>
              </a:rPr>
              <a:t>Ordering professional is not required to consult a clinical decision support mechanism due to the significant hardship exception of electronic health record or </a:t>
            </a:r>
            <a:r>
              <a:rPr lang="en-US" dirty="0">
                <a:solidFill>
                  <a:srgbClr val="C00000"/>
                </a:solidFill>
                <a:latin typeface="Arial Black" panose="020B0A04020102020204" pitchFamily="34" charset="0"/>
              </a:rPr>
              <a:t>clinical decision support mechanism vendor issues </a:t>
            </a:r>
          </a:p>
          <a:p>
            <a:r>
              <a:rPr lang="en-US" dirty="0">
                <a:solidFill>
                  <a:schemeClr val="accent5">
                    <a:lumMod val="50000"/>
                  </a:schemeClr>
                </a:solidFill>
                <a:latin typeface="Arial Black" panose="020B0A04020102020204" pitchFamily="34" charset="0"/>
              </a:rPr>
              <a:t>MD: </a:t>
            </a:r>
            <a:r>
              <a:rPr lang="en-US" dirty="0">
                <a:solidFill>
                  <a:srgbClr val="002060"/>
                </a:solidFill>
                <a:latin typeface="Arial Black" panose="020B0A04020102020204" pitchFamily="34" charset="0"/>
              </a:rPr>
              <a:t>Ordering professional is not required to consult a clinical decision support mechanism due to the </a:t>
            </a:r>
            <a:r>
              <a:rPr lang="en-US" dirty="0">
                <a:solidFill>
                  <a:srgbClr val="C00000"/>
                </a:solidFill>
                <a:latin typeface="Arial Black" panose="020B0A04020102020204" pitchFamily="34" charset="0"/>
              </a:rPr>
              <a:t>significant hardship exception of extreme and uncontrollable circumstances </a:t>
            </a:r>
          </a:p>
        </p:txBody>
      </p:sp>
      <p:sp>
        <p:nvSpPr>
          <p:cNvPr id="4" name="Date Placeholder 3">
            <a:extLst>
              <a:ext uri="{FF2B5EF4-FFF2-40B4-BE49-F238E27FC236}">
                <a16:creationId xmlns:a16="http://schemas.microsoft.com/office/drawing/2014/main" id="{3D0E23F9-EE1E-4EBC-8393-2A1B895E5D67}"/>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FB9C3168-6F38-4653-8A3F-D586A75286F7}"/>
              </a:ext>
            </a:extLst>
          </p:cNvPr>
          <p:cNvSpPr>
            <a:spLocks noGrp="1"/>
          </p:cNvSpPr>
          <p:nvPr>
            <p:ph type="sldNum" sz="quarter" idx="12"/>
          </p:nvPr>
        </p:nvSpPr>
        <p:spPr/>
        <p:txBody>
          <a:bodyPr/>
          <a:lstStyle/>
          <a:p>
            <a:fld id="{5D86E084-3352-1048-A7D3-AB1A259C9C49}" type="slidenum">
              <a:rPr lang="en-US" smtClean="0"/>
              <a:pPr/>
              <a:t>44</a:t>
            </a:fld>
            <a:endParaRPr lang="en-US"/>
          </a:p>
        </p:txBody>
      </p:sp>
    </p:spTree>
    <p:extLst>
      <p:ext uri="{BB962C8B-B14F-4D97-AF65-F5344CB8AC3E}">
        <p14:creationId xmlns:p14="http://schemas.microsoft.com/office/powerpoint/2010/main" val="17719925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C80D-0747-4669-822B-9DAAACCA2B38}"/>
              </a:ext>
            </a:extLst>
          </p:cNvPr>
          <p:cNvSpPr>
            <a:spLocks noGrp="1"/>
          </p:cNvSpPr>
          <p:nvPr>
            <p:ph type="title"/>
          </p:nvPr>
        </p:nvSpPr>
        <p:spPr>
          <a:xfrm>
            <a:off x="8467" y="21075"/>
            <a:ext cx="9144000" cy="859458"/>
          </a:xfrm>
          <a:solidFill>
            <a:schemeClr val="bg1"/>
          </a:solidFill>
        </p:spPr>
        <p:txBody>
          <a:bodyPr>
            <a:normAutofit/>
          </a:bodyPr>
          <a:lstStyle/>
          <a:p>
            <a:r>
              <a:rPr lang="en-US" dirty="0">
                <a:latin typeface="Arial Black" panose="020B0A04020102020204" pitchFamily="34" charset="0"/>
              </a:rPr>
              <a:t>HCPCS MODIFIERS TO USE</a:t>
            </a:r>
          </a:p>
        </p:txBody>
      </p:sp>
      <p:sp>
        <p:nvSpPr>
          <p:cNvPr id="3" name="Content Placeholder 2">
            <a:extLst>
              <a:ext uri="{FF2B5EF4-FFF2-40B4-BE49-F238E27FC236}">
                <a16:creationId xmlns:a16="http://schemas.microsoft.com/office/drawing/2014/main" id="{A726DAB1-53B3-4839-A079-63DEDA9DFE22}"/>
              </a:ext>
            </a:extLst>
          </p:cNvPr>
          <p:cNvSpPr>
            <a:spLocks noGrp="1"/>
          </p:cNvSpPr>
          <p:nvPr>
            <p:ph idx="1"/>
          </p:nvPr>
        </p:nvSpPr>
        <p:spPr>
          <a:xfrm>
            <a:off x="0" y="880533"/>
            <a:ext cx="9127066" cy="5638800"/>
          </a:xfrm>
        </p:spPr>
        <p:txBody>
          <a:bodyPr>
            <a:normAutofit fontScale="77500" lnSpcReduction="20000"/>
          </a:bodyPr>
          <a:lstStyle/>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 </a:t>
            </a:r>
            <a:r>
              <a:rPr lang="en-US" dirty="0">
                <a:solidFill>
                  <a:srgbClr val="002060"/>
                </a:solidFill>
                <a:latin typeface="Arial Black" panose="020B0A04020102020204" pitchFamily="34" charset="0"/>
              </a:rPr>
              <a:t>The order for this service </a:t>
            </a:r>
            <a:r>
              <a:rPr lang="en-US" dirty="0">
                <a:solidFill>
                  <a:srgbClr val="C00000"/>
                </a:solidFill>
                <a:latin typeface="Arial Black" panose="020B0A04020102020204" pitchFamily="34" charset="0"/>
              </a:rPr>
              <a:t>adheres to the appropriate use criteria </a:t>
            </a:r>
            <a:r>
              <a:rPr lang="en-US" dirty="0">
                <a:solidFill>
                  <a:srgbClr val="002060"/>
                </a:solidFill>
                <a:latin typeface="Arial Black" panose="020B0A04020102020204" pitchFamily="34" charset="0"/>
              </a:rPr>
              <a:t>in the clinical decision support mechanism consulted by the ordering professional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MF:</a:t>
            </a:r>
            <a:r>
              <a:rPr lang="en-US" dirty="0">
                <a:latin typeface="Arial Black" panose="020B0A04020102020204" pitchFamily="34" charset="0"/>
              </a:rPr>
              <a:t> </a:t>
            </a:r>
            <a:r>
              <a:rPr lang="en-US" dirty="0">
                <a:solidFill>
                  <a:srgbClr val="002060"/>
                </a:solidFill>
                <a:latin typeface="Arial Black" panose="020B0A04020102020204" pitchFamily="34" charset="0"/>
              </a:rPr>
              <a:t>The order for this service </a:t>
            </a:r>
            <a:r>
              <a:rPr lang="en-US" dirty="0">
                <a:solidFill>
                  <a:srgbClr val="C00000"/>
                </a:solidFill>
                <a:latin typeface="Arial Black" panose="020B0A04020102020204" pitchFamily="34" charset="0"/>
              </a:rPr>
              <a:t>does not adhere to the appropriate use criteria</a:t>
            </a:r>
            <a:r>
              <a:rPr lang="en-US" dirty="0">
                <a:solidFill>
                  <a:srgbClr val="002060"/>
                </a:solidFill>
                <a:effectLst>
                  <a:outerShdw blurRad="38100" dist="38100" dir="2700000" algn="tl">
                    <a:srgbClr val="000000">
                      <a:alpha val="43137"/>
                    </a:srgbClr>
                  </a:outerShdw>
                </a:effectLst>
                <a:latin typeface="Arial Black" panose="020B0A04020102020204" pitchFamily="34" charset="0"/>
              </a:rPr>
              <a:t> </a:t>
            </a:r>
            <a:r>
              <a:rPr lang="en-US" dirty="0">
                <a:solidFill>
                  <a:srgbClr val="002060"/>
                </a:solidFill>
                <a:latin typeface="Arial Black" panose="020B0A04020102020204" pitchFamily="34" charset="0"/>
              </a:rPr>
              <a:t>in the qualified clinical decision support mechanism consulted by the ordering professional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MG:</a:t>
            </a:r>
            <a:r>
              <a:rPr lang="en-US" dirty="0">
                <a:latin typeface="Arial Black" panose="020B0A04020102020204" pitchFamily="34" charset="0"/>
              </a:rPr>
              <a:t> </a:t>
            </a:r>
            <a:r>
              <a:rPr lang="en-US" dirty="0">
                <a:solidFill>
                  <a:srgbClr val="002060"/>
                </a:solidFill>
                <a:latin typeface="Arial Black" panose="020B0A04020102020204" pitchFamily="34" charset="0"/>
              </a:rPr>
              <a:t>The </a:t>
            </a:r>
            <a:r>
              <a:rPr lang="en-US" dirty="0">
                <a:solidFill>
                  <a:srgbClr val="C00000"/>
                </a:solidFill>
                <a:latin typeface="Arial Black" panose="020B0A04020102020204" pitchFamily="34" charset="0"/>
              </a:rPr>
              <a:t>order for this service does not have appropriate use criteria </a:t>
            </a:r>
            <a:r>
              <a:rPr lang="en-US" dirty="0">
                <a:solidFill>
                  <a:srgbClr val="002060"/>
                </a:solidFill>
                <a:latin typeface="Arial Black" panose="020B0A04020102020204" pitchFamily="34" charset="0"/>
              </a:rPr>
              <a:t>in the clinical decision support mechanism consulted by the ordering professional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MH:</a:t>
            </a:r>
            <a:r>
              <a:rPr lang="en-US" dirty="0">
                <a:latin typeface="Arial Black" panose="020B0A04020102020204" pitchFamily="34" charset="0"/>
              </a:rPr>
              <a:t> </a:t>
            </a:r>
            <a:r>
              <a:rPr lang="en-US" dirty="0">
                <a:solidFill>
                  <a:srgbClr val="C00000"/>
                </a:solidFill>
                <a:latin typeface="Arial Black" panose="020B0A04020102020204" pitchFamily="34" charset="0"/>
              </a:rPr>
              <a:t>Unknown if ordering professional consulted a clinical decision support mechanism </a:t>
            </a:r>
            <a:r>
              <a:rPr lang="en-US" dirty="0">
                <a:solidFill>
                  <a:srgbClr val="002060"/>
                </a:solidFill>
                <a:latin typeface="Arial Black" panose="020B0A04020102020204" pitchFamily="34" charset="0"/>
              </a:rPr>
              <a:t>for this service, related information was not provided to the furnishing professional or provider</a:t>
            </a:r>
          </a:p>
        </p:txBody>
      </p:sp>
      <p:sp>
        <p:nvSpPr>
          <p:cNvPr id="4" name="Date Placeholder 3">
            <a:extLst>
              <a:ext uri="{FF2B5EF4-FFF2-40B4-BE49-F238E27FC236}">
                <a16:creationId xmlns:a16="http://schemas.microsoft.com/office/drawing/2014/main" id="{3D0E23F9-EE1E-4EBC-8393-2A1B895E5D67}"/>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FB9C3168-6F38-4653-8A3F-D586A75286F7}"/>
              </a:ext>
            </a:extLst>
          </p:cNvPr>
          <p:cNvSpPr>
            <a:spLocks noGrp="1"/>
          </p:cNvSpPr>
          <p:nvPr>
            <p:ph type="sldNum" sz="quarter" idx="12"/>
          </p:nvPr>
        </p:nvSpPr>
        <p:spPr/>
        <p:txBody>
          <a:bodyPr/>
          <a:lstStyle/>
          <a:p>
            <a:fld id="{5D86E084-3352-1048-A7D3-AB1A259C9C49}" type="slidenum">
              <a:rPr lang="en-US" smtClean="0"/>
              <a:pPr/>
              <a:t>45</a:t>
            </a:fld>
            <a:endParaRPr lang="en-US"/>
          </a:p>
        </p:txBody>
      </p:sp>
      <p:sp>
        <p:nvSpPr>
          <p:cNvPr id="6" name="TextBox 5">
            <a:extLst>
              <a:ext uri="{FF2B5EF4-FFF2-40B4-BE49-F238E27FC236}">
                <a16:creationId xmlns:a16="http://schemas.microsoft.com/office/drawing/2014/main" id="{E5AE7D2F-F686-45F6-A5A3-CE918A771327}"/>
              </a:ext>
            </a:extLst>
          </p:cNvPr>
          <p:cNvSpPr txBox="1"/>
          <p:nvPr/>
        </p:nvSpPr>
        <p:spPr>
          <a:xfrm>
            <a:off x="75300" y="6467593"/>
            <a:ext cx="9010334" cy="369332"/>
          </a:xfrm>
          <a:prstGeom prst="rect">
            <a:avLst/>
          </a:prstGeom>
          <a:noFill/>
        </p:spPr>
        <p:txBody>
          <a:bodyPr wrap="square" rtlCol="0">
            <a:spAutoFit/>
          </a:bodyPr>
          <a:lstStyle/>
          <a:p>
            <a:r>
              <a:rPr lang="en-US" dirty="0">
                <a:solidFill>
                  <a:srgbClr val="FFFF00"/>
                </a:solidFill>
                <a:latin typeface="Arial Black" panose="020B0A04020102020204" pitchFamily="34" charset="0"/>
              </a:rPr>
              <a:t>And you have to select a specific clinical decision support company…</a:t>
            </a:r>
          </a:p>
        </p:txBody>
      </p:sp>
    </p:spTree>
    <p:extLst>
      <p:ext uri="{BB962C8B-B14F-4D97-AF65-F5344CB8AC3E}">
        <p14:creationId xmlns:p14="http://schemas.microsoft.com/office/powerpoint/2010/main" val="292342449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40C6-E625-4820-A05F-94C8F9054717}"/>
              </a:ext>
            </a:extLst>
          </p:cNvPr>
          <p:cNvSpPr>
            <a:spLocks noGrp="1"/>
          </p:cNvSpPr>
          <p:nvPr>
            <p:ph type="title"/>
          </p:nvPr>
        </p:nvSpPr>
        <p:spPr>
          <a:xfrm>
            <a:off x="457200" y="-203200"/>
            <a:ext cx="8229600" cy="1143000"/>
          </a:xfrm>
          <a:solidFill>
            <a:schemeClr val="bg1"/>
          </a:solidFill>
        </p:spPr>
        <p:txBody>
          <a:bodyPr>
            <a:normAutofit fontScale="90000"/>
          </a:bodyPr>
          <a:lstStyle/>
          <a:p>
            <a:r>
              <a:rPr lang="en-US" dirty="0">
                <a:latin typeface="Arial Black" panose="020B0A04020102020204" pitchFamily="34" charset="0"/>
              </a:rPr>
              <a:t>ADDITIONAL G CODES NEEDED</a:t>
            </a:r>
          </a:p>
        </p:txBody>
      </p:sp>
      <p:sp>
        <p:nvSpPr>
          <p:cNvPr id="3" name="Content Placeholder 2">
            <a:extLst>
              <a:ext uri="{FF2B5EF4-FFF2-40B4-BE49-F238E27FC236}">
                <a16:creationId xmlns:a16="http://schemas.microsoft.com/office/drawing/2014/main" id="{E6B33CEF-8FBB-4C2E-A2A8-63C0E18DBF17}"/>
              </a:ext>
            </a:extLst>
          </p:cNvPr>
          <p:cNvSpPr>
            <a:spLocks noGrp="1"/>
          </p:cNvSpPr>
          <p:nvPr>
            <p:ph idx="1"/>
          </p:nvPr>
        </p:nvSpPr>
        <p:spPr>
          <a:xfrm>
            <a:off x="76200" y="744538"/>
            <a:ext cx="8957732" cy="6007191"/>
          </a:xfrm>
        </p:spPr>
        <p:txBody>
          <a:bodyPr>
            <a:normAutofit fontScale="62500" lnSpcReduction="20000"/>
          </a:bodyPr>
          <a:lstStyle/>
          <a:p>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G1000: </a:t>
            </a:r>
            <a:r>
              <a:rPr lang="en-US" sz="3400" dirty="0">
                <a:solidFill>
                  <a:srgbClr val="002060"/>
                </a:solidFill>
                <a:latin typeface="Arial Black" panose="020B0A04020102020204" pitchFamily="34" charset="0"/>
              </a:rPr>
              <a:t>Clinical Decision Support Mechanism </a:t>
            </a:r>
            <a:r>
              <a:rPr lang="en-US" sz="3400" u="sng" dirty="0">
                <a:solidFill>
                  <a:srgbClr val="C00000"/>
                </a:solidFill>
                <a:effectLst>
                  <a:outerShdw blurRad="38100" dist="38100" dir="2700000" algn="tl">
                    <a:srgbClr val="000000">
                      <a:alpha val="43137"/>
                    </a:srgbClr>
                  </a:outerShdw>
                </a:effectLst>
                <a:latin typeface="Arial Black" panose="020B0A04020102020204" pitchFamily="34" charset="0"/>
              </a:rPr>
              <a:t>Applied Pathways</a:t>
            </a:r>
            <a:r>
              <a:rPr lang="en-US" sz="3400" dirty="0">
                <a:solidFill>
                  <a:srgbClr val="002060"/>
                </a:solidFill>
                <a:latin typeface="Arial Black" panose="020B0A04020102020204" pitchFamily="34" charset="0"/>
              </a:rPr>
              <a:t>, as defined by the Medicare Appropriate Use Criteria Program </a:t>
            </a:r>
          </a:p>
          <a:p>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G1001:</a:t>
            </a:r>
            <a:r>
              <a:rPr lang="en-US" sz="3400" dirty="0">
                <a:solidFill>
                  <a:schemeClr val="accent5">
                    <a:lumMod val="50000"/>
                  </a:schemeClr>
                </a:solidFill>
                <a:latin typeface="Arial Black" panose="020B0A04020102020204" pitchFamily="34" charset="0"/>
              </a:rPr>
              <a:t> </a:t>
            </a:r>
            <a:r>
              <a:rPr lang="en-US" sz="3400" dirty="0">
                <a:solidFill>
                  <a:srgbClr val="002060"/>
                </a:solidFill>
                <a:latin typeface="Arial Black" panose="020B0A04020102020204" pitchFamily="34" charset="0"/>
              </a:rPr>
              <a:t>Clinical Decision Support Mechanism </a:t>
            </a:r>
            <a:r>
              <a:rPr lang="en-US" sz="3400" u="sng" dirty="0" err="1">
                <a:solidFill>
                  <a:srgbClr val="C00000"/>
                </a:solidFill>
                <a:effectLst>
                  <a:outerShdw blurRad="38100" dist="38100" dir="2700000" algn="tl">
                    <a:srgbClr val="000000">
                      <a:alpha val="43137"/>
                    </a:srgbClr>
                  </a:outerShdw>
                </a:effectLst>
                <a:latin typeface="Arial Black" panose="020B0A04020102020204" pitchFamily="34" charset="0"/>
              </a:rPr>
              <a:t>eviCore</a:t>
            </a:r>
            <a:r>
              <a:rPr lang="en-US" sz="3400" dirty="0">
                <a:solidFill>
                  <a:srgbClr val="002060"/>
                </a:solidFill>
                <a:latin typeface="Arial Black" panose="020B0A04020102020204" pitchFamily="34" charset="0"/>
              </a:rPr>
              <a:t>, as defined by the Medicare Appropriate Use Criteria Program </a:t>
            </a:r>
          </a:p>
          <a:p>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G1002:</a:t>
            </a:r>
            <a:r>
              <a:rPr lang="en-US" sz="3400" dirty="0">
                <a:solidFill>
                  <a:schemeClr val="accent5">
                    <a:lumMod val="50000"/>
                  </a:schemeClr>
                </a:solidFill>
                <a:latin typeface="Arial Black" panose="020B0A04020102020204" pitchFamily="34" charset="0"/>
              </a:rPr>
              <a:t> </a:t>
            </a:r>
            <a:r>
              <a:rPr lang="en-US" sz="3400" dirty="0">
                <a:solidFill>
                  <a:srgbClr val="002060"/>
                </a:solidFill>
                <a:latin typeface="Arial Black" panose="020B0A04020102020204" pitchFamily="34" charset="0"/>
              </a:rPr>
              <a:t>Clinical Decision Support Mechanism </a:t>
            </a:r>
            <a:r>
              <a:rPr lang="en-US" sz="3400" u="sng" dirty="0" err="1">
                <a:solidFill>
                  <a:srgbClr val="C00000"/>
                </a:solidFill>
                <a:effectLst>
                  <a:outerShdw blurRad="38100" dist="38100" dir="2700000" algn="tl">
                    <a:srgbClr val="000000">
                      <a:alpha val="43137"/>
                    </a:srgbClr>
                  </a:outerShdw>
                </a:effectLst>
                <a:latin typeface="Arial Black" panose="020B0A04020102020204" pitchFamily="34" charset="0"/>
              </a:rPr>
              <a:t>MedCurrent</a:t>
            </a:r>
            <a:r>
              <a:rPr lang="en-US" sz="3400" dirty="0">
                <a:solidFill>
                  <a:srgbClr val="002060"/>
                </a:solidFill>
                <a:latin typeface="Arial Black" panose="020B0A04020102020204" pitchFamily="34" charset="0"/>
              </a:rPr>
              <a:t>, as defined by the Medicare Appropriate Use Criteria Program </a:t>
            </a:r>
          </a:p>
          <a:p>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G1003:</a:t>
            </a:r>
            <a:r>
              <a:rPr lang="en-US" sz="3400" dirty="0">
                <a:solidFill>
                  <a:schemeClr val="accent5">
                    <a:lumMod val="50000"/>
                  </a:schemeClr>
                </a:solidFill>
                <a:latin typeface="Arial Black" panose="020B0A04020102020204" pitchFamily="34" charset="0"/>
              </a:rPr>
              <a:t> </a:t>
            </a:r>
            <a:r>
              <a:rPr lang="en-US" sz="3400" dirty="0">
                <a:solidFill>
                  <a:srgbClr val="002060"/>
                </a:solidFill>
                <a:latin typeface="Arial Black" panose="020B0A04020102020204" pitchFamily="34" charset="0"/>
              </a:rPr>
              <a:t>Clinical Decision Support Mechanism </a:t>
            </a:r>
            <a:r>
              <a:rPr lang="en-US" sz="3400" u="sng" dirty="0" err="1">
                <a:solidFill>
                  <a:srgbClr val="C00000"/>
                </a:solidFill>
                <a:effectLst>
                  <a:outerShdw blurRad="38100" dist="38100" dir="2700000" algn="tl">
                    <a:srgbClr val="000000">
                      <a:alpha val="43137"/>
                    </a:srgbClr>
                  </a:outerShdw>
                </a:effectLst>
                <a:latin typeface="Arial Black" panose="020B0A04020102020204" pitchFamily="34" charset="0"/>
              </a:rPr>
              <a:t>Medicalis</a:t>
            </a:r>
            <a:r>
              <a:rPr lang="en-US" sz="3400" dirty="0">
                <a:solidFill>
                  <a:srgbClr val="002060"/>
                </a:solidFill>
                <a:latin typeface="Arial Black" panose="020B0A04020102020204" pitchFamily="34" charset="0"/>
              </a:rPr>
              <a:t>, as defined by the Medicare Appropriate Use Criteria Program </a:t>
            </a:r>
          </a:p>
          <a:p>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G1004:</a:t>
            </a:r>
            <a:r>
              <a:rPr lang="en-US" sz="3400" dirty="0">
                <a:solidFill>
                  <a:schemeClr val="accent5">
                    <a:lumMod val="50000"/>
                  </a:schemeClr>
                </a:solidFill>
                <a:latin typeface="Arial Black" panose="020B0A04020102020204" pitchFamily="34" charset="0"/>
              </a:rPr>
              <a:t> </a:t>
            </a:r>
            <a:r>
              <a:rPr lang="en-US" sz="3400" dirty="0">
                <a:solidFill>
                  <a:srgbClr val="002060"/>
                </a:solidFill>
                <a:latin typeface="Arial Black" panose="020B0A04020102020204" pitchFamily="34" charset="0"/>
              </a:rPr>
              <a:t>Clinical Decision Support Mechanism </a:t>
            </a:r>
            <a:r>
              <a:rPr lang="en-US" sz="3400" u="sng" dirty="0">
                <a:solidFill>
                  <a:srgbClr val="C00000"/>
                </a:solidFill>
                <a:effectLst>
                  <a:outerShdw blurRad="38100" dist="38100" dir="2700000" algn="tl">
                    <a:srgbClr val="000000">
                      <a:alpha val="43137"/>
                    </a:srgbClr>
                  </a:outerShdw>
                </a:effectLst>
                <a:latin typeface="Arial Black" panose="020B0A04020102020204" pitchFamily="34" charset="0"/>
              </a:rPr>
              <a:t>National Decision Support Company</a:t>
            </a:r>
            <a:r>
              <a:rPr lang="en-US" sz="3400" dirty="0">
                <a:solidFill>
                  <a:srgbClr val="002060"/>
                </a:solidFill>
                <a:latin typeface="Arial Black" panose="020B0A04020102020204" pitchFamily="34" charset="0"/>
              </a:rPr>
              <a:t>, as defined by the Medicare Appropriate Use Criteria Program </a:t>
            </a:r>
          </a:p>
          <a:p>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G1005:</a:t>
            </a:r>
            <a:r>
              <a:rPr lang="en-US" sz="3400" dirty="0">
                <a:solidFill>
                  <a:schemeClr val="accent5">
                    <a:lumMod val="50000"/>
                  </a:schemeClr>
                </a:solidFill>
                <a:latin typeface="Arial Black" panose="020B0A04020102020204" pitchFamily="34" charset="0"/>
              </a:rPr>
              <a:t> </a:t>
            </a:r>
            <a:r>
              <a:rPr lang="en-US" sz="3400" dirty="0">
                <a:solidFill>
                  <a:srgbClr val="002060"/>
                </a:solidFill>
                <a:latin typeface="Arial Black" panose="020B0A04020102020204" pitchFamily="34" charset="0"/>
              </a:rPr>
              <a:t>Clinical Decision Support Mechanism </a:t>
            </a:r>
            <a:r>
              <a:rPr lang="en-US" sz="3400" u="sng" dirty="0">
                <a:solidFill>
                  <a:srgbClr val="C00000"/>
                </a:solidFill>
                <a:effectLst>
                  <a:outerShdw blurRad="38100" dist="38100" dir="2700000" algn="tl">
                    <a:srgbClr val="000000">
                      <a:alpha val="43137"/>
                    </a:srgbClr>
                  </a:outerShdw>
                </a:effectLst>
                <a:latin typeface="Arial Black" panose="020B0A04020102020204" pitchFamily="34" charset="0"/>
              </a:rPr>
              <a:t>National Imaging Associates</a:t>
            </a:r>
            <a:r>
              <a:rPr lang="en-US" sz="3400" dirty="0">
                <a:solidFill>
                  <a:srgbClr val="002060"/>
                </a:solidFill>
                <a:latin typeface="Arial Black" panose="020B0A04020102020204" pitchFamily="34" charset="0"/>
              </a:rPr>
              <a:t>, as defined by the Medicare Appropriate Use Criteria Program</a:t>
            </a:r>
          </a:p>
          <a:p>
            <a:r>
              <a:rPr lang="en-US" sz="3400" dirty="0">
                <a:solidFill>
                  <a:srgbClr val="002060"/>
                </a:solidFill>
                <a:latin typeface="Arial Black" panose="020B0A04020102020204" pitchFamily="34" charset="0"/>
              </a:rPr>
              <a:t> </a:t>
            </a:r>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G1006: </a:t>
            </a:r>
            <a:r>
              <a:rPr lang="en-US" sz="3400" dirty="0">
                <a:solidFill>
                  <a:srgbClr val="002060"/>
                </a:solidFill>
                <a:latin typeface="Arial Black" panose="020B0A04020102020204" pitchFamily="34" charset="0"/>
              </a:rPr>
              <a:t>Clinical Decision Support Mechanism </a:t>
            </a:r>
            <a:r>
              <a:rPr lang="en-US" sz="3400" u="sng" dirty="0">
                <a:solidFill>
                  <a:srgbClr val="C00000"/>
                </a:solidFill>
                <a:effectLst>
                  <a:outerShdw blurRad="38100" dist="38100" dir="2700000" algn="tl">
                    <a:srgbClr val="000000">
                      <a:alpha val="43137"/>
                    </a:srgbClr>
                  </a:outerShdw>
                </a:effectLst>
                <a:latin typeface="Arial Black" panose="020B0A04020102020204" pitchFamily="34" charset="0"/>
              </a:rPr>
              <a:t>Test Appropriate</a:t>
            </a:r>
            <a:r>
              <a:rPr lang="en-US" sz="3400" dirty="0">
                <a:solidFill>
                  <a:srgbClr val="002060"/>
                </a:solidFill>
                <a:latin typeface="Arial Black" panose="020B0A04020102020204" pitchFamily="34" charset="0"/>
              </a:rPr>
              <a:t>, as defined by the Medicare Appropriate Use Criteria Program </a:t>
            </a:r>
          </a:p>
          <a:p>
            <a:endParaRPr lang="en-US" dirty="0">
              <a:solidFill>
                <a:srgbClr val="002060"/>
              </a:solidFill>
              <a:latin typeface="Arial Black" panose="020B0A04020102020204" pitchFamily="34" charset="0"/>
            </a:endParaRPr>
          </a:p>
        </p:txBody>
      </p:sp>
      <p:sp>
        <p:nvSpPr>
          <p:cNvPr id="4" name="Date Placeholder 3">
            <a:extLst>
              <a:ext uri="{FF2B5EF4-FFF2-40B4-BE49-F238E27FC236}">
                <a16:creationId xmlns:a16="http://schemas.microsoft.com/office/drawing/2014/main" id="{97DD2F28-B6D9-40B8-A31E-0FE918D95A33}"/>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B0BF067D-3735-4F07-981C-53462545B4EF}"/>
              </a:ext>
            </a:extLst>
          </p:cNvPr>
          <p:cNvSpPr>
            <a:spLocks noGrp="1"/>
          </p:cNvSpPr>
          <p:nvPr>
            <p:ph type="sldNum" sz="quarter" idx="12"/>
          </p:nvPr>
        </p:nvSpPr>
        <p:spPr/>
        <p:txBody>
          <a:bodyPr/>
          <a:lstStyle/>
          <a:p>
            <a:fld id="{5D86E084-3352-1048-A7D3-AB1A259C9C49}" type="slidenum">
              <a:rPr lang="en-US" smtClean="0"/>
              <a:pPr/>
              <a:t>46</a:t>
            </a:fld>
            <a:endParaRPr lang="en-US"/>
          </a:p>
        </p:txBody>
      </p:sp>
    </p:spTree>
    <p:extLst>
      <p:ext uri="{BB962C8B-B14F-4D97-AF65-F5344CB8AC3E}">
        <p14:creationId xmlns:p14="http://schemas.microsoft.com/office/powerpoint/2010/main" val="75725116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40C6-E625-4820-A05F-94C8F9054717}"/>
              </a:ext>
            </a:extLst>
          </p:cNvPr>
          <p:cNvSpPr>
            <a:spLocks noGrp="1"/>
          </p:cNvSpPr>
          <p:nvPr>
            <p:ph type="title"/>
          </p:nvPr>
        </p:nvSpPr>
        <p:spPr>
          <a:xfrm>
            <a:off x="457200" y="0"/>
            <a:ext cx="8229600" cy="1143000"/>
          </a:xfrm>
          <a:solidFill>
            <a:schemeClr val="bg1"/>
          </a:solidFill>
        </p:spPr>
        <p:txBody>
          <a:bodyPr>
            <a:normAutofit fontScale="90000"/>
          </a:bodyPr>
          <a:lstStyle/>
          <a:p>
            <a:r>
              <a:rPr lang="en-US" dirty="0">
                <a:latin typeface="Arial Black" panose="020B0A04020102020204" pitchFamily="34" charset="0"/>
              </a:rPr>
              <a:t>ADDITIONAL G CODES NEEDED</a:t>
            </a:r>
          </a:p>
        </p:txBody>
      </p:sp>
      <p:sp>
        <p:nvSpPr>
          <p:cNvPr id="3" name="Content Placeholder 2">
            <a:extLst>
              <a:ext uri="{FF2B5EF4-FFF2-40B4-BE49-F238E27FC236}">
                <a16:creationId xmlns:a16="http://schemas.microsoft.com/office/drawing/2014/main" id="{E6B33CEF-8FBB-4C2E-A2A8-63C0E18DBF17}"/>
              </a:ext>
            </a:extLst>
          </p:cNvPr>
          <p:cNvSpPr>
            <a:spLocks noGrp="1"/>
          </p:cNvSpPr>
          <p:nvPr>
            <p:ph idx="1"/>
          </p:nvPr>
        </p:nvSpPr>
        <p:spPr>
          <a:xfrm>
            <a:off x="0" y="900734"/>
            <a:ext cx="9143999" cy="5571066"/>
          </a:xfrm>
        </p:spPr>
        <p:txBody>
          <a:bodyPr>
            <a:normAutofit fontScale="70000" lnSpcReduction="20000"/>
          </a:bodyPr>
          <a:lstStyle/>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G1007</a:t>
            </a:r>
            <a:r>
              <a:rPr lang="en-US" dirty="0">
                <a:latin typeface="Arial Black" panose="020B0A04020102020204" pitchFamily="34" charset="0"/>
              </a:rPr>
              <a:t>: </a:t>
            </a:r>
            <a:r>
              <a:rPr lang="en-US" dirty="0">
                <a:solidFill>
                  <a:srgbClr val="002060"/>
                </a:solidFill>
                <a:latin typeface="Arial Black" panose="020B0A04020102020204" pitchFamily="34" charset="0"/>
              </a:rPr>
              <a:t>Clinical Decision Support Mechanism </a:t>
            </a:r>
            <a:r>
              <a:rPr lang="en-US" u="sng" dirty="0">
                <a:solidFill>
                  <a:srgbClr val="C00000"/>
                </a:solidFill>
                <a:effectLst>
                  <a:outerShdw blurRad="38100" dist="38100" dir="2700000" algn="tl">
                    <a:srgbClr val="000000">
                      <a:alpha val="43137"/>
                    </a:srgbClr>
                  </a:outerShdw>
                </a:effectLst>
                <a:latin typeface="Arial Black" panose="020B0A04020102020204" pitchFamily="34" charset="0"/>
              </a:rPr>
              <a:t>AIM Specialty Health</a:t>
            </a:r>
            <a:r>
              <a:rPr lang="en-US" dirty="0">
                <a:solidFill>
                  <a:srgbClr val="002060"/>
                </a:solidFill>
                <a:latin typeface="Arial Black" panose="020B0A04020102020204" pitchFamily="34" charset="0"/>
              </a:rPr>
              <a:t>, as defined by the Medicare Appropriate Use Criteria Program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G1008: </a:t>
            </a:r>
            <a:r>
              <a:rPr lang="en-US" dirty="0">
                <a:solidFill>
                  <a:srgbClr val="002060"/>
                </a:solidFill>
                <a:latin typeface="Arial Black" panose="020B0A04020102020204" pitchFamily="34" charset="0"/>
              </a:rPr>
              <a:t>Clinical Decision Support Mechanism </a:t>
            </a:r>
            <a:r>
              <a:rPr lang="en-US" dirty="0">
                <a:solidFill>
                  <a:srgbClr val="C00000"/>
                </a:solidFill>
                <a:effectLst>
                  <a:outerShdw blurRad="38100" dist="38100" dir="2700000" algn="tl">
                    <a:srgbClr val="000000">
                      <a:alpha val="43137"/>
                    </a:srgbClr>
                  </a:outerShdw>
                </a:effectLst>
                <a:latin typeface="Arial Black" panose="020B0A04020102020204" pitchFamily="34" charset="0"/>
              </a:rPr>
              <a:t>Cranberry Peak</a:t>
            </a:r>
            <a:r>
              <a:rPr lang="en-US" dirty="0">
                <a:solidFill>
                  <a:srgbClr val="002060"/>
                </a:solidFill>
                <a:latin typeface="Arial Black" panose="020B0A04020102020204" pitchFamily="34" charset="0"/>
              </a:rPr>
              <a:t>, as defined by the Medicare Appropriate Use Criteria Program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G1009: </a:t>
            </a:r>
            <a:r>
              <a:rPr lang="en-US" dirty="0">
                <a:solidFill>
                  <a:srgbClr val="002060"/>
                </a:solidFill>
                <a:latin typeface="Arial Black" panose="020B0A04020102020204" pitchFamily="34" charset="0"/>
              </a:rPr>
              <a:t>Clinical Decision Support Mechanism </a:t>
            </a:r>
            <a:r>
              <a:rPr lang="en-US" u="sng" dirty="0">
                <a:solidFill>
                  <a:srgbClr val="C00000"/>
                </a:solidFill>
                <a:effectLst>
                  <a:outerShdw blurRad="38100" dist="38100" dir="2700000" algn="tl">
                    <a:srgbClr val="000000">
                      <a:alpha val="43137"/>
                    </a:srgbClr>
                  </a:outerShdw>
                </a:effectLst>
                <a:latin typeface="Arial Black" panose="020B0A04020102020204" pitchFamily="34" charset="0"/>
              </a:rPr>
              <a:t>Sage Health Management Solutions</a:t>
            </a:r>
            <a:r>
              <a:rPr lang="en-US" dirty="0">
                <a:solidFill>
                  <a:srgbClr val="002060"/>
                </a:solidFill>
                <a:latin typeface="Arial Black" panose="020B0A04020102020204" pitchFamily="34" charset="0"/>
              </a:rPr>
              <a:t>, as defined by the Medicare Appropriate Use Criteria Program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G1010: </a:t>
            </a:r>
            <a:r>
              <a:rPr lang="en-US" dirty="0">
                <a:solidFill>
                  <a:srgbClr val="002060"/>
                </a:solidFill>
                <a:latin typeface="Arial Black" panose="020B0A04020102020204" pitchFamily="34" charset="0"/>
              </a:rPr>
              <a:t>Clinical Decision Support Mechanism </a:t>
            </a:r>
            <a:r>
              <a:rPr lang="en-US" u="sng" dirty="0" err="1">
                <a:solidFill>
                  <a:srgbClr val="C00000"/>
                </a:solidFill>
                <a:effectLst>
                  <a:outerShdw blurRad="38100" dist="38100" dir="2700000" algn="tl">
                    <a:srgbClr val="000000">
                      <a:alpha val="43137"/>
                    </a:srgbClr>
                  </a:outerShdw>
                </a:effectLst>
                <a:latin typeface="Arial Black" panose="020B0A04020102020204" pitchFamily="34" charset="0"/>
              </a:rPr>
              <a:t>Stanson</a:t>
            </a:r>
            <a:r>
              <a:rPr lang="en-US" dirty="0">
                <a:solidFill>
                  <a:srgbClr val="002060"/>
                </a:solidFill>
                <a:latin typeface="Arial Black" panose="020B0A04020102020204" pitchFamily="34" charset="0"/>
              </a:rPr>
              <a:t>, as defined by the Medicare Appropriate Use Criteria Program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G1011: </a:t>
            </a:r>
            <a:r>
              <a:rPr lang="en-US" dirty="0">
                <a:solidFill>
                  <a:srgbClr val="002060"/>
                </a:solidFill>
                <a:latin typeface="Arial Black" panose="020B0A04020102020204" pitchFamily="34" charset="0"/>
              </a:rPr>
              <a:t>Clinical Decision Support Mechanism, </a:t>
            </a:r>
            <a:r>
              <a:rPr lang="en-US" u="sng" dirty="0">
                <a:solidFill>
                  <a:srgbClr val="C00000"/>
                </a:solidFill>
                <a:effectLst>
                  <a:outerShdw blurRad="38100" dist="38100" dir="2700000" algn="tl">
                    <a:srgbClr val="000000">
                      <a:alpha val="43137"/>
                    </a:srgbClr>
                  </a:outerShdw>
                </a:effectLst>
                <a:latin typeface="Arial Black" panose="020B0A04020102020204" pitchFamily="34" charset="0"/>
              </a:rPr>
              <a:t>qualified tool not otherwise specified</a:t>
            </a:r>
            <a:r>
              <a:rPr lang="en-US" dirty="0">
                <a:solidFill>
                  <a:srgbClr val="002060"/>
                </a:solidFill>
                <a:latin typeface="Arial Black" panose="020B0A04020102020204" pitchFamily="34" charset="0"/>
              </a:rPr>
              <a:t>, as defined by the Medicare Appropriate Use Criteria Program</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G1012: </a:t>
            </a:r>
            <a:r>
              <a:rPr lang="en-US" dirty="0">
                <a:solidFill>
                  <a:srgbClr val="002060"/>
                </a:solidFill>
                <a:latin typeface="Arial Black" panose="020B0A04020102020204" pitchFamily="34" charset="0"/>
              </a:rPr>
              <a:t>Clinical Decision Support Mechanism </a:t>
            </a:r>
            <a:r>
              <a:rPr lang="en-US" u="sng" dirty="0" err="1">
                <a:solidFill>
                  <a:srgbClr val="C00000"/>
                </a:solidFill>
                <a:effectLst>
                  <a:outerShdw blurRad="38100" dist="38100" dir="2700000" algn="tl">
                    <a:srgbClr val="000000">
                      <a:alpha val="43137"/>
                    </a:srgbClr>
                  </a:outerShdw>
                </a:effectLst>
                <a:latin typeface="Arial Black" panose="020B0A04020102020204" pitchFamily="34" charset="0"/>
              </a:rPr>
              <a:t>Agilemd</a:t>
            </a:r>
            <a:r>
              <a:rPr lang="en-US" u="sng" dirty="0">
                <a:solidFill>
                  <a:srgbClr val="C00000"/>
                </a:solidFill>
                <a:effectLst>
                  <a:outerShdw blurRad="38100" dist="38100" dir="2700000" algn="tl">
                    <a:srgbClr val="000000">
                      <a:alpha val="43137"/>
                    </a:srgbClr>
                  </a:outerShdw>
                </a:effectLst>
                <a:latin typeface="Arial Black" panose="020B0A04020102020204" pitchFamily="34" charset="0"/>
              </a:rPr>
              <a:t> </a:t>
            </a:r>
            <a:r>
              <a:rPr lang="en-US" dirty="0">
                <a:solidFill>
                  <a:srgbClr val="002060"/>
                </a:solidFill>
                <a:latin typeface="Arial Black" panose="020B0A04020102020204" pitchFamily="34" charset="0"/>
              </a:rPr>
              <a:t>as defined by the Medicare Appropriate Use Criteria Program </a:t>
            </a:r>
          </a:p>
          <a:p>
            <a:endParaRPr lang="en-US" dirty="0">
              <a:solidFill>
                <a:srgbClr val="002060"/>
              </a:solidFill>
              <a:latin typeface="Arial Black" panose="020B0A04020102020204" pitchFamily="34" charset="0"/>
            </a:endParaRPr>
          </a:p>
        </p:txBody>
      </p:sp>
      <p:sp>
        <p:nvSpPr>
          <p:cNvPr id="4" name="Date Placeholder 3">
            <a:extLst>
              <a:ext uri="{FF2B5EF4-FFF2-40B4-BE49-F238E27FC236}">
                <a16:creationId xmlns:a16="http://schemas.microsoft.com/office/drawing/2014/main" id="{97DD2F28-B6D9-40B8-A31E-0FE918D95A33}"/>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B0BF067D-3735-4F07-981C-53462545B4EF}"/>
              </a:ext>
            </a:extLst>
          </p:cNvPr>
          <p:cNvSpPr>
            <a:spLocks noGrp="1"/>
          </p:cNvSpPr>
          <p:nvPr>
            <p:ph type="sldNum" sz="quarter" idx="12"/>
          </p:nvPr>
        </p:nvSpPr>
        <p:spPr/>
        <p:txBody>
          <a:bodyPr/>
          <a:lstStyle/>
          <a:p>
            <a:fld id="{5D86E084-3352-1048-A7D3-AB1A259C9C49}" type="slidenum">
              <a:rPr lang="en-US" smtClean="0"/>
              <a:pPr/>
              <a:t>47</a:t>
            </a:fld>
            <a:endParaRPr lang="en-US"/>
          </a:p>
        </p:txBody>
      </p:sp>
    </p:spTree>
    <p:extLst>
      <p:ext uri="{BB962C8B-B14F-4D97-AF65-F5344CB8AC3E}">
        <p14:creationId xmlns:p14="http://schemas.microsoft.com/office/powerpoint/2010/main" val="302839013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40C6-E625-4820-A05F-94C8F9054717}"/>
              </a:ext>
            </a:extLst>
          </p:cNvPr>
          <p:cNvSpPr>
            <a:spLocks noGrp="1"/>
          </p:cNvSpPr>
          <p:nvPr>
            <p:ph type="title"/>
          </p:nvPr>
        </p:nvSpPr>
        <p:spPr>
          <a:xfrm>
            <a:off x="457200" y="0"/>
            <a:ext cx="8229600" cy="1143000"/>
          </a:xfrm>
          <a:solidFill>
            <a:schemeClr val="bg1"/>
          </a:solidFill>
        </p:spPr>
        <p:txBody>
          <a:bodyPr>
            <a:normAutofit fontScale="90000"/>
          </a:bodyPr>
          <a:lstStyle/>
          <a:p>
            <a:r>
              <a:rPr lang="en-US" dirty="0">
                <a:latin typeface="Arial Black" panose="020B0A04020102020204" pitchFamily="34" charset="0"/>
              </a:rPr>
              <a:t>ADDITIONAL G CODES NEEDED</a:t>
            </a:r>
          </a:p>
        </p:txBody>
      </p:sp>
      <p:sp>
        <p:nvSpPr>
          <p:cNvPr id="3" name="Content Placeholder 2">
            <a:extLst>
              <a:ext uri="{FF2B5EF4-FFF2-40B4-BE49-F238E27FC236}">
                <a16:creationId xmlns:a16="http://schemas.microsoft.com/office/drawing/2014/main" id="{E6B33CEF-8FBB-4C2E-A2A8-63C0E18DBF17}"/>
              </a:ext>
            </a:extLst>
          </p:cNvPr>
          <p:cNvSpPr>
            <a:spLocks noGrp="1"/>
          </p:cNvSpPr>
          <p:nvPr>
            <p:ph idx="1"/>
          </p:nvPr>
        </p:nvSpPr>
        <p:spPr>
          <a:xfrm>
            <a:off x="1" y="790667"/>
            <a:ext cx="9143999" cy="6287466"/>
          </a:xfrm>
        </p:spPr>
        <p:txBody>
          <a:bodyPr>
            <a:noAutofit/>
          </a:bodyPr>
          <a:lstStyle/>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G1013</a:t>
            </a:r>
            <a:r>
              <a:rPr lang="en-US" sz="2000" dirty="0">
                <a:latin typeface="Arial Black" panose="020B0A04020102020204" pitchFamily="34" charset="0"/>
              </a:rPr>
              <a:t>: </a:t>
            </a:r>
            <a:r>
              <a:rPr lang="en-US" sz="2000" dirty="0">
                <a:solidFill>
                  <a:srgbClr val="002060"/>
                </a:solidFill>
                <a:latin typeface="Arial Black" panose="020B0A04020102020204" pitchFamily="34" charset="0"/>
              </a:rPr>
              <a:t>Clinical Decision Support Mechanism </a:t>
            </a:r>
            <a:r>
              <a:rPr lang="en-US" sz="2000" u="sng" dirty="0">
                <a:solidFill>
                  <a:srgbClr val="C00000"/>
                </a:solidFill>
                <a:effectLst>
                  <a:outerShdw blurRad="38100" dist="38100" dir="2700000" algn="tl">
                    <a:srgbClr val="000000">
                      <a:alpha val="43137"/>
                    </a:srgbClr>
                  </a:outerShdw>
                </a:effectLst>
                <a:latin typeface="Arial Black" panose="020B0A04020102020204" pitchFamily="34" charset="0"/>
              </a:rPr>
              <a:t>Evidence Care Imaging Advisor</a:t>
            </a:r>
            <a:r>
              <a:rPr lang="en-US" sz="2000" dirty="0">
                <a:solidFill>
                  <a:srgbClr val="002060"/>
                </a:solidFill>
                <a:latin typeface="Arial Black" panose="020B0A04020102020204" pitchFamily="34" charset="0"/>
              </a:rPr>
              <a:t>, as defined by the Medicare Appropriate Use Criteria Program </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G1014: </a:t>
            </a:r>
            <a:r>
              <a:rPr lang="en-US" sz="2000" dirty="0">
                <a:solidFill>
                  <a:srgbClr val="002060"/>
                </a:solidFill>
                <a:latin typeface="Arial Black" panose="020B0A04020102020204" pitchFamily="34" charset="0"/>
              </a:rPr>
              <a:t>Clinical Decision Support Mechanism </a:t>
            </a:r>
            <a:r>
              <a:rPr lang="en-US" sz="2000" dirty="0" err="1">
                <a:solidFill>
                  <a:srgbClr val="C00000"/>
                </a:solidFill>
                <a:effectLst>
                  <a:outerShdw blurRad="38100" dist="38100" dir="2700000" algn="tl">
                    <a:srgbClr val="000000">
                      <a:alpha val="43137"/>
                    </a:srgbClr>
                  </a:outerShdw>
                </a:effectLst>
                <a:latin typeface="Arial Black" panose="020B0A04020102020204" pitchFamily="34" charset="0"/>
              </a:rPr>
              <a:t>Inveniga</a:t>
            </a:r>
            <a:r>
              <a:rPr lang="en-US" sz="2000" dirty="0">
                <a:solidFill>
                  <a:srgbClr val="C00000"/>
                </a:solidFill>
                <a:effectLst>
                  <a:outerShdw blurRad="38100" dist="38100" dir="2700000" algn="tl">
                    <a:srgbClr val="000000">
                      <a:alpha val="43137"/>
                    </a:srgbClr>
                  </a:outerShdw>
                </a:effectLst>
                <a:latin typeface="Arial Black" panose="020B0A04020102020204" pitchFamily="34" charset="0"/>
              </a:rPr>
              <a:t> Semantic Answers in Medicine</a:t>
            </a:r>
            <a:r>
              <a:rPr lang="en-US" sz="2000" dirty="0">
                <a:solidFill>
                  <a:srgbClr val="002060"/>
                </a:solidFill>
                <a:latin typeface="Arial Black" panose="020B0A04020102020204" pitchFamily="34" charset="0"/>
              </a:rPr>
              <a:t>, as defined by the Medicare Appropriate Use Criteria Program </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G1015: </a:t>
            </a:r>
            <a:r>
              <a:rPr lang="en-US" sz="2000" dirty="0">
                <a:solidFill>
                  <a:srgbClr val="002060"/>
                </a:solidFill>
                <a:latin typeface="Arial Black" panose="020B0A04020102020204" pitchFamily="34" charset="0"/>
              </a:rPr>
              <a:t>Clinical Decision Support Mechanism </a:t>
            </a:r>
            <a:r>
              <a:rPr lang="en-US" sz="2000" u="sng" dirty="0">
                <a:solidFill>
                  <a:srgbClr val="C00000"/>
                </a:solidFill>
                <a:effectLst>
                  <a:outerShdw blurRad="38100" dist="38100" dir="2700000" algn="tl">
                    <a:srgbClr val="000000">
                      <a:alpha val="43137"/>
                    </a:srgbClr>
                  </a:outerShdw>
                </a:effectLst>
                <a:latin typeface="Arial Black" panose="020B0A04020102020204" pitchFamily="34" charset="0"/>
              </a:rPr>
              <a:t>Reliant Medical Group</a:t>
            </a:r>
            <a:r>
              <a:rPr lang="en-US" sz="2000" dirty="0">
                <a:solidFill>
                  <a:srgbClr val="002060"/>
                </a:solidFill>
                <a:latin typeface="Arial Black" panose="020B0A04020102020204" pitchFamily="34" charset="0"/>
              </a:rPr>
              <a:t>, as defined by the Medicare Appropriate Use Criteria Program </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G1016: </a:t>
            </a:r>
            <a:r>
              <a:rPr lang="en-US" sz="2000" dirty="0">
                <a:solidFill>
                  <a:srgbClr val="002060"/>
                </a:solidFill>
                <a:latin typeface="Arial Black" panose="020B0A04020102020204" pitchFamily="34" charset="0"/>
              </a:rPr>
              <a:t>Clinical Decision Support Mechanism </a:t>
            </a:r>
            <a:r>
              <a:rPr lang="en-US" sz="2000" u="sng" dirty="0">
                <a:solidFill>
                  <a:srgbClr val="C00000"/>
                </a:solidFill>
                <a:effectLst>
                  <a:outerShdw blurRad="38100" dist="38100" dir="2700000" algn="tl">
                    <a:srgbClr val="000000">
                      <a:alpha val="43137"/>
                    </a:srgbClr>
                  </a:outerShdw>
                </a:effectLst>
                <a:latin typeface="Arial Black" panose="020B0A04020102020204" pitchFamily="34" charset="0"/>
              </a:rPr>
              <a:t>Speed of Care</a:t>
            </a:r>
            <a:r>
              <a:rPr lang="en-US" sz="2000" dirty="0">
                <a:solidFill>
                  <a:srgbClr val="002060"/>
                </a:solidFill>
                <a:latin typeface="Arial Black" panose="020B0A04020102020204" pitchFamily="34" charset="0"/>
              </a:rPr>
              <a:t>, as defined by the Medicare Appropriate Use Criteria Program </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G1017: </a:t>
            </a:r>
            <a:r>
              <a:rPr lang="en-US" sz="2000" dirty="0">
                <a:solidFill>
                  <a:srgbClr val="002060"/>
                </a:solidFill>
                <a:latin typeface="Arial Black" panose="020B0A04020102020204" pitchFamily="34" charset="0"/>
              </a:rPr>
              <a:t>Clinical Decision Support Mechanism, </a:t>
            </a:r>
            <a:r>
              <a:rPr lang="en-US" sz="2000" u="sng" dirty="0" err="1">
                <a:solidFill>
                  <a:srgbClr val="C00000"/>
                </a:solidFill>
                <a:effectLst>
                  <a:outerShdw blurRad="38100" dist="38100" dir="2700000" algn="tl">
                    <a:srgbClr val="000000">
                      <a:alpha val="43137"/>
                    </a:srgbClr>
                  </a:outerShdw>
                </a:effectLst>
                <a:latin typeface="Arial Black" panose="020B0A04020102020204" pitchFamily="34" charset="0"/>
              </a:rPr>
              <a:t>Healthhelp</a:t>
            </a:r>
            <a:r>
              <a:rPr lang="en-US" sz="2000" dirty="0">
                <a:solidFill>
                  <a:srgbClr val="002060"/>
                </a:solidFill>
                <a:latin typeface="Arial Black" panose="020B0A04020102020204" pitchFamily="34" charset="0"/>
              </a:rPr>
              <a:t>, as defined by the Medicare Appropriate Use Criteria Program</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G1018: </a:t>
            </a:r>
            <a:r>
              <a:rPr lang="en-US" sz="2000" dirty="0">
                <a:solidFill>
                  <a:srgbClr val="002060"/>
                </a:solidFill>
                <a:latin typeface="Arial Black" panose="020B0A04020102020204" pitchFamily="34" charset="0"/>
              </a:rPr>
              <a:t>Clinical Decision Support Mechanism </a:t>
            </a:r>
            <a:r>
              <a:rPr lang="en-US" sz="2000" dirty="0" err="1">
                <a:solidFill>
                  <a:srgbClr val="C00000"/>
                </a:solidFill>
                <a:effectLst>
                  <a:outerShdw blurRad="38100" dist="38100" dir="2700000" algn="tl">
                    <a:srgbClr val="000000">
                      <a:alpha val="43137"/>
                    </a:srgbClr>
                  </a:outerShdw>
                </a:effectLst>
                <a:latin typeface="Arial Black" panose="020B0A04020102020204" pitchFamily="34" charset="0"/>
              </a:rPr>
              <a:t>Infinx</a:t>
            </a:r>
            <a:r>
              <a:rPr lang="en-US" sz="2000" dirty="0">
                <a:solidFill>
                  <a:srgbClr val="C00000"/>
                </a:solidFill>
                <a:effectLst>
                  <a:outerShdw blurRad="38100" dist="38100" dir="2700000" algn="tl">
                    <a:srgbClr val="000000">
                      <a:alpha val="43137"/>
                    </a:srgbClr>
                  </a:outerShdw>
                </a:effectLst>
                <a:latin typeface="Arial Black" panose="020B0A04020102020204" pitchFamily="34" charset="0"/>
              </a:rPr>
              <a:t> </a:t>
            </a:r>
            <a:r>
              <a:rPr lang="en-US" sz="2000" dirty="0">
                <a:solidFill>
                  <a:srgbClr val="002060"/>
                </a:solidFill>
                <a:latin typeface="Arial Black" panose="020B0A04020102020204" pitchFamily="34" charset="0"/>
              </a:rPr>
              <a:t>as defined by the Medicare Appropriate Use Criteria</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G1019: </a:t>
            </a:r>
            <a:r>
              <a:rPr lang="en-US" sz="2000" dirty="0">
                <a:solidFill>
                  <a:srgbClr val="002060"/>
                </a:solidFill>
                <a:latin typeface="Arial Black" panose="020B0A04020102020204" pitchFamily="34" charset="0"/>
              </a:rPr>
              <a:t>Clinical Decision Support Mechanism </a:t>
            </a:r>
            <a:r>
              <a:rPr lang="en-US" sz="2000" dirty="0" err="1">
                <a:solidFill>
                  <a:srgbClr val="C00000"/>
                </a:solidFill>
                <a:effectLst>
                  <a:outerShdw blurRad="38100" dist="38100" dir="2700000" algn="tl">
                    <a:srgbClr val="000000">
                      <a:alpha val="43137"/>
                    </a:srgbClr>
                  </a:outerShdw>
                </a:effectLst>
                <a:latin typeface="Arial Black" panose="020B0A04020102020204" pitchFamily="34" charset="0"/>
              </a:rPr>
              <a:t>Logicnets</a:t>
            </a:r>
            <a:r>
              <a:rPr lang="en-US" sz="2000" dirty="0">
                <a:solidFill>
                  <a:srgbClr val="C00000"/>
                </a:solidFill>
                <a:effectLst>
                  <a:outerShdw blurRad="38100" dist="38100" dir="2700000" algn="tl">
                    <a:srgbClr val="000000">
                      <a:alpha val="43137"/>
                    </a:srgbClr>
                  </a:outerShdw>
                </a:effectLst>
                <a:latin typeface="Arial Black" panose="020B0A04020102020204" pitchFamily="34" charset="0"/>
              </a:rPr>
              <a:t> </a:t>
            </a:r>
            <a:r>
              <a:rPr lang="en-US" sz="2000" dirty="0">
                <a:solidFill>
                  <a:srgbClr val="002060"/>
                </a:solidFill>
                <a:latin typeface="Arial Black" panose="020B0A04020102020204" pitchFamily="34" charset="0"/>
              </a:rPr>
              <a:t>as defined by the Medicare Appropriate Use Criteria</a:t>
            </a:r>
            <a:endParaRPr lang="en-US" sz="20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Date Placeholder 3">
            <a:extLst>
              <a:ext uri="{FF2B5EF4-FFF2-40B4-BE49-F238E27FC236}">
                <a16:creationId xmlns:a16="http://schemas.microsoft.com/office/drawing/2014/main" id="{97DD2F28-B6D9-40B8-A31E-0FE918D95A33}"/>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B0BF067D-3735-4F07-981C-53462545B4EF}"/>
              </a:ext>
            </a:extLst>
          </p:cNvPr>
          <p:cNvSpPr>
            <a:spLocks noGrp="1"/>
          </p:cNvSpPr>
          <p:nvPr>
            <p:ph type="sldNum" sz="quarter" idx="12"/>
          </p:nvPr>
        </p:nvSpPr>
        <p:spPr/>
        <p:txBody>
          <a:bodyPr/>
          <a:lstStyle/>
          <a:p>
            <a:fld id="{5D86E084-3352-1048-A7D3-AB1A259C9C49}" type="slidenum">
              <a:rPr lang="en-US" smtClean="0"/>
              <a:pPr/>
              <a:t>48</a:t>
            </a:fld>
            <a:endParaRPr lang="en-US"/>
          </a:p>
        </p:txBody>
      </p:sp>
    </p:spTree>
    <p:extLst>
      <p:ext uri="{BB962C8B-B14F-4D97-AF65-F5344CB8AC3E}">
        <p14:creationId xmlns:p14="http://schemas.microsoft.com/office/powerpoint/2010/main" val="386860476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A951C4-C728-4AFE-8BB4-ADF28328B706}"/>
              </a:ext>
            </a:extLst>
          </p:cNvPr>
          <p:cNvSpPr/>
          <p:nvPr/>
        </p:nvSpPr>
        <p:spPr>
          <a:xfrm>
            <a:off x="0" y="6278880"/>
            <a:ext cx="8229600" cy="5791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9AF8A-CB3B-4C91-A372-53A9AF3086E9}"/>
              </a:ext>
            </a:extLst>
          </p:cNvPr>
          <p:cNvSpPr>
            <a:spLocks noGrp="1"/>
          </p:cNvSpPr>
          <p:nvPr>
            <p:ph type="title"/>
          </p:nvPr>
        </p:nvSpPr>
        <p:spPr>
          <a:xfrm>
            <a:off x="457200" y="0"/>
            <a:ext cx="8229600" cy="1143000"/>
          </a:xfrm>
          <a:solidFill>
            <a:schemeClr val="bg1"/>
          </a:solidFill>
        </p:spPr>
        <p:txBody>
          <a:bodyPr/>
          <a:lstStyle/>
          <a:p>
            <a:r>
              <a:rPr lang="en-US" dirty="0">
                <a:latin typeface="Arial Black" panose="020B0A04020102020204" pitchFamily="34" charset="0"/>
              </a:rPr>
              <a:t>SOME FUTURE THOUGHT</a:t>
            </a:r>
          </a:p>
        </p:txBody>
      </p:sp>
      <p:sp>
        <p:nvSpPr>
          <p:cNvPr id="3" name="Content Placeholder 2">
            <a:extLst>
              <a:ext uri="{FF2B5EF4-FFF2-40B4-BE49-F238E27FC236}">
                <a16:creationId xmlns:a16="http://schemas.microsoft.com/office/drawing/2014/main" id="{512A32A9-7831-4C8B-894A-60FE043E043E}"/>
              </a:ext>
            </a:extLst>
          </p:cNvPr>
          <p:cNvSpPr>
            <a:spLocks noGrp="1"/>
          </p:cNvSpPr>
          <p:nvPr>
            <p:ph idx="1"/>
          </p:nvPr>
        </p:nvSpPr>
        <p:spPr>
          <a:xfrm>
            <a:off x="0" y="703617"/>
            <a:ext cx="9144000" cy="6133307"/>
          </a:xfrm>
        </p:spPr>
        <p:txBody>
          <a:bodyPr>
            <a:normAutofit lnSpcReduction="10000"/>
          </a:bodyPr>
          <a:lstStyle/>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Newer radio pharmaceuticals for cancer therapy and diagnoses arriving in the market </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New less invasive surgical techniques developing</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Artificial intelligence assisting diagnoses via mathematic algorithms or literature searches</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Changes in medical school programs and teaching methods across the country</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More virtual and telemedicine visits everywhere</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More gadgets for self monitoring by patients</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Sub, sub, subspecialties emerging </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Increase in NPPs and various medical jobs: scribes, assistants, therapists, coders, etc.</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Non physicians running / owning practices </a:t>
            </a:r>
          </a:p>
          <a:p>
            <a:r>
              <a:rPr lang="en-US" sz="2500" dirty="0">
                <a:solidFill>
                  <a:srgbClr val="C00000"/>
                </a:solidFill>
                <a:effectLst>
                  <a:outerShdw blurRad="38100" dist="38100" dir="2700000" algn="tl">
                    <a:srgbClr val="000000">
                      <a:alpha val="43137"/>
                    </a:srgbClr>
                  </a:outerShdw>
                </a:effectLst>
                <a:latin typeface="Arial Black" panose="020B0A04020102020204" pitchFamily="34" charset="0"/>
              </a:rPr>
              <a:t>But before banging your head, everything is still subject to change by law or custom</a:t>
            </a:r>
          </a:p>
        </p:txBody>
      </p:sp>
      <p:sp>
        <p:nvSpPr>
          <p:cNvPr id="5" name="Slide Number Placeholder 4">
            <a:extLst>
              <a:ext uri="{FF2B5EF4-FFF2-40B4-BE49-F238E27FC236}">
                <a16:creationId xmlns:a16="http://schemas.microsoft.com/office/drawing/2014/main" id="{C2F9A353-9D3D-416D-827E-31BEFC3162AC}"/>
              </a:ext>
            </a:extLst>
          </p:cNvPr>
          <p:cNvSpPr>
            <a:spLocks noGrp="1"/>
          </p:cNvSpPr>
          <p:nvPr>
            <p:ph type="sldNum" sz="quarter" idx="12"/>
          </p:nvPr>
        </p:nvSpPr>
        <p:spPr/>
        <p:txBody>
          <a:bodyPr/>
          <a:lstStyle/>
          <a:p>
            <a:fld id="{5D86E084-3352-1048-A7D3-AB1A259C9C49}" type="slidenum">
              <a:rPr lang="en-US" smtClean="0"/>
              <a:pPr/>
              <a:t>49</a:t>
            </a:fld>
            <a:endParaRPr lang="en-US"/>
          </a:p>
        </p:txBody>
      </p:sp>
    </p:spTree>
    <p:extLst>
      <p:ext uri="{BB962C8B-B14F-4D97-AF65-F5344CB8AC3E}">
        <p14:creationId xmlns:p14="http://schemas.microsoft.com/office/powerpoint/2010/main" val="16699094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D4443-81B3-4A1B-9592-DDCEF57F8C9E}"/>
              </a:ext>
            </a:extLst>
          </p:cNvPr>
          <p:cNvSpPr>
            <a:spLocks noGrp="1"/>
          </p:cNvSpPr>
          <p:nvPr>
            <p:ph type="dt" sz="half" idx="10"/>
          </p:nvPr>
        </p:nvSpPr>
        <p:spPr/>
        <p:txBody>
          <a:bodyPr/>
          <a:lstStyle/>
          <a:p>
            <a:fld id="{D626FC28-D3B6-47B1-9638-E1BA853745F4}" type="datetime1">
              <a:rPr lang="en-US" smtClean="0"/>
              <a:pPr/>
              <a:t>4/17/2020</a:t>
            </a:fld>
            <a:endParaRPr lang="en-US"/>
          </a:p>
        </p:txBody>
      </p:sp>
      <p:sp>
        <p:nvSpPr>
          <p:cNvPr id="3" name="Slide Number Placeholder 2">
            <a:extLst>
              <a:ext uri="{FF2B5EF4-FFF2-40B4-BE49-F238E27FC236}">
                <a16:creationId xmlns:a16="http://schemas.microsoft.com/office/drawing/2014/main" id="{3078E164-CF93-4699-8BCC-12CF307CF52B}"/>
              </a:ext>
            </a:extLst>
          </p:cNvPr>
          <p:cNvSpPr>
            <a:spLocks noGrp="1"/>
          </p:cNvSpPr>
          <p:nvPr>
            <p:ph type="sldNum" sz="quarter" idx="12"/>
          </p:nvPr>
        </p:nvSpPr>
        <p:spPr/>
        <p:txBody>
          <a:bodyPr/>
          <a:lstStyle/>
          <a:p>
            <a:fld id="{5D86E084-3352-1048-A7D3-AB1A259C9C49}" type="slidenum">
              <a:rPr lang="en-US" smtClean="0"/>
              <a:pPr/>
              <a:t>5</a:t>
            </a:fld>
            <a:endParaRPr lang="en-US"/>
          </a:p>
        </p:txBody>
      </p:sp>
      <p:pic>
        <p:nvPicPr>
          <p:cNvPr id="4" name="Picture 3">
            <a:extLst>
              <a:ext uri="{FF2B5EF4-FFF2-40B4-BE49-F238E27FC236}">
                <a16:creationId xmlns:a16="http://schemas.microsoft.com/office/drawing/2014/main" id="{9AF92C9E-36F6-4D3C-B391-9D3B0D059C93}"/>
              </a:ext>
            </a:extLst>
          </p:cNvPr>
          <p:cNvPicPr>
            <a:picLocks noChangeAspect="1"/>
          </p:cNvPicPr>
          <p:nvPr/>
        </p:nvPicPr>
        <p:blipFill rotWithShape="1">
          <a:blip r:embed="rId2"/>
          <a:srcRect l="5869" t="-1982" r="6693" b="1982"/>
          <a:stretch/>
        </p:blipFill>
        <p:spPr>
          <a:xfrm>
            <a:off x="89210" y="537151"/>
            <a:ext cx="8976731" cy="5052921"/>
          </a:xfrm>
          <a:prstGeom prst="rect">
            <a:avLst/>
          </a:prstGeom>
        </p:spPr>
      </p:pic>
      <p:sp>
        <p:nvSpPr>
          <p:cNvPr id="5" name="TextBox 4">
            <a:extLst>
              <a:ext uri="{FF2B5EF4-FFF2-40B4-BE49-F238E27FC236}">
                <a16:creationId xmlns:a16="http://schemas.microsoft.com/office/drawing/2014/main" id="{9453E20E-4F09-4BA9-AF8C-F441AD7EBD91}"/>
              </a:ext>
            </a:extLst>
          </p:cNvPr>
          <p:cNvSpPr txBox="1"/>
          <p:nvPr/>
        </p:nvSpPr>
        <p:spPr>
          <a:xfrm>
            <a:off x="535259" y="5720576"/>
            <a:ext cx="7794702" cy="523220"/>
          </a:xfrm>
          <a:prstGeom prst="rect">
            <a:avLst/>
          </a:prstGeom>
          <a:solidFill>
            <a:srgbClr val="FFFF00"/>
          </a:solidFill>
        </p:spPr>
        <p:txBody>
          <a:bodyPr wrap="square" rtlCol="0">
            <a:spAutoFit/>
          </a:bodyPr>
          <a:lstStyle/>
          <a:p>
            <a:r>
              <a:rPr lang="en-US" sz="2800" dirty="0">
                <a:latin typeface="Arial Black" panose="020B0A04020102020204" pitchFamily="34" charset="0"/>
                <a:hlinkClick r:id="rId3"/>
              </a:rPr>
              <a:t>https://covid19.linkhealth.com/#/step</a:t>
            </a:r>
            <a:r>
              <a:rPr lang="en-US" sz="2800">
                <a:latin typeface="Arial Black" panose="020B0A04020102020204" pitchFamily="34" charset="0"/>
                <a:hlinkClick r:id="rId3"/>
              </a:rPr>
              <a:t>/1</a:t>
            </a:r>
            <a:r>
              <a:rPr lang="en-US" sz="2800">
                <a:latin typeface="Arial Black" panose="020B0A04020102020204" pitchFamily="34" charset="0"/>
              </a:rPr>
              <a:t> </a:t>
            </a:r>
            <a:endParaRPr lang="en-US" sz="2800" dirty="0">
              <a:latin typeface="Arial Black" panose="020B0A04020102020204" pitchFamily="34" charset="0"/>
            </a:endParaRPr>
          </a:p>
        </p:txBody>
      </p:sp>
    </p:spTree>
    <p:extLst>
      <p:ext uri="{BB962C8B-B14F-4D97-AF65-F5344CB8AC3E}">
        <p14:creationId xmlns:p14="http://schemas.microsoft.com/office/powerpoint/2010/main" val="962314372"/>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6469971D-6C68-408B-9363-BDD3038C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31"/>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A76AE0AE-D07B-443D-9E07-241CEE5A3FFD}"/>
              </a:ext>
            </a:extLst>
          </p:cNvPr>
          <p:cNvSpPr txBox="1">
            <a:spLocks noChangeArrowheads="1"/>
          </p:cNvSpPr>
          <p:nvPr/>
        </p:nvSpPr>
        <p:spPr bwMode="auto">
          <a:xfrm>
            <a:off x="0" y="152400"/>
            <a:ext cx="9144000" cy="708025"/>
          </a:xfrm>
          <a:prstGeom prst="rect">
            <a:avLst/>
          </a:prstGeom>
          <a:solidFill>
            <a:schemeClr val="bg1"/>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0070C0"/>
                </a:solidFill>
                <a:latin typeface="Arial Black" panose="020B0A04020102020204" pitchFamily="34" charset="0"/>
              </a:rPr>
              <a:t>CAT GOT YOUR TONGUE?</a:t>
            </a:r>
          </a:p>
        </p:txBody>
      </p:sp>
      <p:sp>
        <p:nvSpPr>
          <p:cNvPr id="4" name="TextBox 3">
            <a:extLst>
              <a:ext uri="{FF2B5EF4-FFF2-40B4-BE49-F238E27FC236}">
                <a16:creationId xmlns:a16="http://schemas.microsoft.com/office/drawing/2014/main" id="{4911FAB8-2E67-4EBC-8300-B3E6A762D3A6}"/>
              </a:ext>
            </a:extLst>
          </p:cNvPr>
          <p:cNvSpPr txBox="1">
            <a:spLocks noChangeArrowheads="1"/>
          </p:cNvSpPr>
          <p:nvPr/>
        </p:nvSpPr>
        <p:spPr bwMode="auto">
          <a:xfrm>
            <a:off x="5715000" y="2362200"/>
            <a:ext cx="3276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800000"/>
                </a:solidFill>
                <a:latin typeface="Arial Black" panose="020B0A04020102020204" pitchFamily="34" charset="0"/>
              </a:rPr>
              <a:t>Ask all your questions---maybe I can answer some</a:t>
            </a:r>
          </a:p>
        </p:txBody>
      </p:sp>
    </p:spTree>
    <p:extLst>
      <p:ext uri="{BB962C8B-B14F-4D97-AF65-F5344CB8AC3E}">
        <p14:creationId xmlns:p14="http://schemas.microsoft.com/office/powerpoint/2010/main" val="2739432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4DF6-180A-4232-B84E-E2B46EBE6EA8}"/>
              </a:ext>
            </a:extLst>
          </p:cNvPr>
          <p:cNvSpPr>
            <a:spLocks noGrp="1"/>
          </p:cNvSpPr>
          <p:nvPr>
            <p:ph type="title"/>
          </p:nvPr>
        </p:nvSpPr>
        <p:spPr>
          <a:xfrm>
            <a:off x="168812" y="334483"/>
            <a:ext cx="8975188" cy="450056"/>
          </a:xfrm>
          <a:solidFill>
            <a:schemeClr val="bg1"/>
          </a:solidFill>
        </p:spPr>
        <p:txBody>
          <a:bodyPr>
            <a:normAutofit fontScale="90000"/>
          </a:bodyPr>
          <a:lstStyle/>
          <a:p>
            <a:r>
              <a:rPr lang="en-US" dirty="0">
                <a:solidFill>
                  <a:srgbClr val="0070C0"/>
                </a:solidFill>
                <a:latin typeface="Arial Black" panose="020B0A04020102020204" pitchFamily="34" charset="0"/>
              </a:rPr>
              <a:t>A FINAL THOUGHT : COMMUNICATION IN MEDICINE</a:t>
            </a:r>
          </a:p>
        </p:txBody>
      </p:sp>
      <p:sp>
        <p:nvSpPr>
          <p:cNvPr id="3" name="Content Placeholder 2">
            <a:extLst>
              <a:ext uri="{FF2B5EF4-FFF2-40B4-BE49-F238E27FC236}">
                <a16:creationId xmlns:a16="http://schemas.microsoft.com/office/drawing/2014/main" id="{AD1C0339-1B4F-4350-AEAE-C259FD2B4464}"/>
              </a:ext>
            </a:extLst>
          </p:cNvPr>
          <p:cNvSpPr>
            <a:spLocks noGrp="1"/>
          </p:cNvSpPr>
          <p:nvPr>
            <p:ph sz="quarter" idx="11"/>
          </p:nvPr>
        </p:nvSpPr>
        <p:spPr>
          <a:xfrm>
            <a:off x="0" y="1112520"/>
            <a:ext cx="9144000" cy="5288280"/>
          </a:xfrm>
          <a:solidFill>
            <a:schemeClr val="bg1"/>
          </a:solidFill>
        </p:spPr>
        <p:txBody>
          <a:bodyPr>
            <a:normAutofit lnSpcReduction="10000"/>
          </a:bodyPr>
          <a:lstStyle/>
          <a:p>
            <a:r>
              <a:rPr lang="en-US" sz="2400" dirty="0">
                <a:solidFill>
                  <a:srgbClr val="874935"/>
                </a:solidFill>
                <a:effectLst>
                  <a:outerShdw blurRad="38100" dist="38100" dir="2700000" algn="tl">
                    <a:srgbClr val="000000">
                      <a:alpha val="43137"/>
                    </a:srgbClr>
                  </a:outerShdw>
                </a:effectLst>
                <a:latin typeface="Arial Black" panose="020B0A04020102020204" pitchFamily="34" charset="0"/>
              </a:rPr>
              <a:t>Healthcare changing from individual to team sport:</a:t>
            </a:r>
          </a:p>
          <a:p>
            <a:pPr lvl="1"/>
            <a:r>
              <a:rPr lang="en-US" sz="2200" dirty="0">
                <a:solidFill>
                  <a:srgbClr val="002060"/>
                </a:solidFill>
                <a:latin typeface="Arial Black" panose="020B0A04020102020204" pitchFamily="34" charset="0"/>
              </a:rPr>
              <a:t>Doctors in shared single / multispecialty groups</a:t>
            </a:r>
          </a:p>
          <a:p>
            <a:pPr lvl="1"/>
            <a:r>
              <a:rPr lang="en-US" sz="2200" dirty="0">
                <a:solidFill>
                  <a:srgbClr val="002060"/>
                </a:solidFill>
                <a:latin typeface="Arial Black" panose="020B0A04020102020204" pitchFamily="34" charset="0"/>
              </a:rPr>
              <a:t>Internists and surgeons</a:t>
            </a:r>
          </a:p>
          <a:p>
            <a:pPr lvl="1"/>
            <a:r>
              <a:rPr lang="en-US" sz="2200" dirty="0">
                <a:solidFill>
                  <a:srgbClr val="002060"/>
                </a:solidFill>
                <a:latin typeface="Arial Black" panose="020B0A04020102020204" pitchFamily="34" charset="0"/>
              </a:rPr>
              <a:t>Emergency room doctors and intensivists</a:t>
            </a:r>
          </a:p>
          <a:p>
            <a:pPr lvl="1"/>
            <a:r>
              <a:rPr lang="en-US" sz="2200" dirty="0">
                <a:solidFill>
                  <a:srgbClr val="002060"/>
                </a:solidFill>
                <a:latin typeface="Arial Black" panose="020B0A04020102020204" pitchFamily="34" charset="0"/>
              </a:rPr>
              <a:t>Primary care doctors and hospitalists</a:t>
            </a:r>
          </a:p>
          <a:p>
            <a:pPr lvl="1"/>
            <a:r>
              <a:rPr lang="en-US" sz="2200" dirty="0">
                <a:solidFill>
                  <a:srgbClr val="002060"/>
                </a:solidFill>
                <a:latin typeface="Arial Black" panose="020B0A04020102020204" pitchFamily="34" charset="0"/>
              </a:rPr>
              <a:t>Specialists and sub-specialists</a:t>
            </a:r>
          </a:p>
          <a:p>
            <a:pPr lvl="1"/>
            <a:r>
              <a:rPr lang="en-US" sz="2200" dirty="0">
                <a:solidFill>
                  <a:srgbClr val="002060"/>
                </a:solidFill>
                <a:latin typeface="Arial Black" panose="020B0A04020102020204" pitchFamily="34" charset="0"/>
              </a:rPr>
              <a:t>Consultants and different consultants</a:t>
            </a:r>
          </a:p>
          <a:p>
            <a:pPr lvl="1"/>
            <a:r>
              <a:rPr lang="en-US" sz="2200" dirty="0">
                <a:solidFill>
                  <a:srgbClr val="002060"/>
                </a:solidFill>
                <a:latin typeface="Arial Black" panose="020B0A04020102020204" pitchFamily="34" charset="0"/>
              </a:rPr>
              <a:t>Doctors and patients</a:t>
            </a:r>
          </a:p>
          <a:p>
            <a:pPr lvl="1"/>
            <a:r>
              <a:rPr lang="en-US" sz="2200" dirty="0">
                <a:solidFill>
                  <a:srgbClr val="002060"/>
                </a:solidFill>
                <a:latin typeface="Arial Black" panose="020B0A04020102020204" pitchFamily="34" charset="0"/>
              </a:rPr>
              <a:t>“Providers” and “reviewers”</a:t>
            </a:r>
          </a:p>
          <a:p>
            <a:r>
              <a:rPr lang="en-US" sz="2600" dirty="0">
                <a:solidFill>
                  <a:srgbClr val="874935"/>
                </a:solidFill>
                <a:effectLst>
                  <a:outerShdw blurRad="38100" dist="38100" dir="2700000" algn="tl">
                    <a:srgbClr val="000000">
                      <a:alpha val="43137"/>
                    </a:srgbClr>
                  </a:outerShdw>
                </a:effectLst>
                <a:latin typeface="Arial Black" panose="020B0A04020102020204" pitchFamily="34" charset="0"/>
              </a:rPr>
              <a:t>Communication becomes key to patient care, success and patient safety, hindered by EMRs</a:t>
            </a:r>
          </a:p>
          <a:p>
            <a:pPr lvl="1"/>
            <a:r>
              <a:rPr lang="en-US" sz="2200" dirty="0">
                <a:solidFill>
                  <a:srgbClr val="002060"/>
                </a:solidFill>
                <a:latin typeface="Arial Black" panose="020B0A04020102020204" pitchFamily="34" charset="0"/>
              </a:rPr>
              <a:t>Written and verbal, legible and understandable</a:t>
            </a:r>
          </a:p>
          <a:p>
            <a:r>
              <a:rPr lang="en-US" sz="2400" dirty="0">
                <a:solidFill>
                  <a:srgbClr val="C00000"/>
                </a:solidFill>
                <a:effectLst>
                  <a:outerShdw blurRad="38100" dist="38100" dir="2700000" algn="tl">
                    <a:srgbClr val="000000">
                      <a:alpha val="43137"/>
                    </a:srgbClr>
                  </a:outerShdw>
                </a:effectLst>
                <a:latin typeface="Arial Black" panose="020B0A04020102020204" pitchFamily="34" charset="0"/>
              </a:rPr>
              <a:t>Here is one of the most famous examples of lack of communication… </a:t>
            </a:r>
          </a:p>
        </p:txBody>
      </p:sp>
    </p:spTree>
    <p:extLst>
      <p:ext uri="{BB962C8B-B14F-4D97-AF65-F5344CB8AC3E}">
        <p14:creationId xmlns:p14="http://schemas.microsoft.com/office/powerpoint/2010/main" val="3386087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2A8D-57B2-459B-8A33-80805EB4152C}"/>
              </a:ext>
            </a:extLst>
          </p:cNvPr>
          <p:cNvSpPr>
            <a:spLocks noGrp="1"/>
          </p:cNvSpPr>
          <p:nvPr>
            <p:ph type="title"/>
          </p:nvPr>
        </p:nvSpPr>
        <p:spPr>
          <a:xfrm>
            <a:off x="457200" y="21075"/>
            <a:ext cx="8229600" cy="1143000"/>
          </a:xfrm>
          <a:solidFill>
            <a:schemeClr val="bg1"/>
          </a:solidFill>
        </p:spPr>
        <p:txBody>
          <a:bodyPr>
            <a:normAutofit fontScale="90000"/>
          </a:bodyPr>
          <a:lstStyle/>
          <a:p>
            <a:r>
              <a:rPr lang="en-US" dirty="0">
                <a:solidFill>
                  <a:srgbClr val="0070C0"/>
                </a:solidFill>
                <a:latin typeface="Arial Black" panose="020B0A04020102020204" pitchFamily="34" charset="0"/>
              </a:rPr>
              <a:t>Accelerated/Advance Payment Program for Medicare Providers </a:t>
            </a:r>
          </a:p>
        </p:txBody>
      </p:sp>
      <p:sp>
        <p:nvSpPr>
          <p:cNvPr id="3" name="Content Placeholder 2">
            <a:extLst>
              <a:ext uri="{FF2B5EF4-FFF2-40B4-BE49-F238E27FC236}">
                <a16:creationId xmlns:a16="http://schemas.microsoft.com/office/drawing/2014/main" id="{7FE6C26A-D655-4753-9959-1D53B0E2111A}"/>
              </a:ext>
            </a:extLst>
          </p:cNvPr>
          <p:cNvSpPr>
            <a:spLocks noGrp="1"/>
          </p:cNvSpPr>
          <p:nvPr>
            <p:ph idx="1"/>
          </p:nvPr>
        </p:nvSpPr>
        <p:spPr>
          <a:xfrm>
            <a:off x="1" y="1164076"/>
            <a:ext cx="9013370" cy="5857210"/>
          </a:xfrm>
        </p:spPr>
        <p:txBody>
          <a:bodyPr>
            <a:normAutofit/>
          </a:bodyPr>
          <a:lstStyle/>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Funds have been provided through expansion of the Accelerated and Advance Payment Program to ensure providers and suppliers have the resources needed to combat the pandemic.</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streamlined process implemented by CMS for COVID-19 has reduced processing times for a request of an accelerated or advance payment to between four to six days</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Payments are available to Part A providers, including hospitals, and Part B suppliers, including doctors, non-physician practitioners and durable medical equipment (DME) suppliers. While most of these providers and suppliers can receive three months of their Medicare reimbursements, certain providers can receive up to six months</a:t>
            </a:r>
            <a:endParaRPr lang="en-US" sz="1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Date Placeholder 3">
            <a:extLst>
              <a:ext uri="{FF2B5EF4-FFF2-40B4-BE49-F238E27FC236}">
                <a16:creationId xmlns:a16="http://schemas.microsoft.com/office/drawing/2014/main" id="{510FBB83-C077-4EBC-8A77-805948F6EE4E}"/>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8E62EEB1-3060-41D4-B12D-7E8A80CE627B}"/>
              </a:ext>
            </a:extLst>
          </p:cNvPr>
          <p:cNvSpPr>
            <a:spLocks noGrp="1"/>
          </p:cNvSpPr>
          <p:nvPr>
            <p:ph type="sldNum" sz="quarter" idx="12"/>
          </p:nvPr>
        </p:nvSpPr>
        <p:spPr/>
        <p:txBody>
          <a:bodyPr/>
          <a:lstStyle/>
          <a:p>
            <a:fld id="{5D86E084-3352-1048-A7D3-AB1A259C9C49}" type="slidenum">
              <a:rPr lang="en-US" smtClean="0"/>
              <a:pPr/>
              <a:t>6</a:t>
            </a:fld>
            <a:endParaRPr lang="en-US"/>
          </a:p>
        </p:txBody>
      </p:sp>
    </p:spTree>
    <p:extLst>
      <p:ext uri="{BB962C8B-B14F-4D97-AF65-F5344CB8AC3E}">
        <p14:creationId xmlns:p14="http://schemas.microsoft.com/office/powerpoint/2010/main" val="318113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2A8D-57B2-459B-8A33-80805EB4152C}"/>
              </a:ext>
            </a:extLst>
          </p:cNvPr>
          <p:cNvSpPr>
            <a:spLocks noGrp="1"/>
          </p:cNvSpPr>
          <p:nvPr>
            <p:ph type="title"/>
          </p:nvPr>
        </p:nvSpPr>
        <p:spPr>
          <a:xfrm>
            <a:off x="391886" y="111563"/>
            <a:ext cx="8229600" cy="1143000"/>
          </a:xfrm>
          <a:solidFill>
            <a:schemeClr val="bg1"/>
          </a:solidFill>
        </p:spPr>
        <p:txBody>
          <a:bodyPr>
            <a:normAutofit fontScale="90000"/>
          </a:bodyPr>
          <a:lstStyle/>
          <a:p>
            <a:r>
              <a:rPr lang="en-US" dirty="0">
                <a:latin typeface="Arial Black" panose="020B0A04020102020204" pitchFamily="34" charset="0"/>
              </a:rPr>
              <a:t>Accelerated/Advance Payment Program for Medicare Providers </a:t>
            </a:r>
          </a:p>
        </p:txBody>
      </p:sp>
      <p:sp>
        <p:nvSpPr>
          <p:cNvPr id="3" name="Content Placeholder 2">
            <a:extLst>
              <a:ext uri="{FF2B5EF4-FFF2-40B4-BE49-F238E27FC236}">
                <a16:creationId xmlns:a16="http://schemas.microsoft.com/office/drawing/2014/main" id="{7FE6C26A-D655-4753-9959-1D53B0E2111A}"/>
              </a:ext>
            </a:extLst>
          </p:cNvPr>
          <p:cNvSpPr>
            <a:spLocks noGrp="1"/>
          </p:cNvSpPr>
          <p:nvPr>
            <p:ph idx="1"/>
          </p:nvPr>
        </p:nvSpPr>
        <p:spPr>
          <a:xfrm>
            <a:off x="1" y="1357520"/>
            <a:ext cx="9013370" cy="4525963"/>
          </a:xfrm>
        </p:spPr>
        <p:txBody>
          <a:bodyPr>
            <a:normAutofit lnSpcReduction="10000"/>
          </a:bodyPr>
          <a:lstStyle/>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Advance and accelerated payments are a loan providers must pay back. </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CMS will begin to apply claims payments to offset the accelerated/advance payments 120 days after disbursement. </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Part B suppliers will have up to 210 days to complete repayment of accelerated and advance payments, respectively.  Interest rates occur if not repaid</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fact sheet on the accelerated/advance payment process and how to submit a request can be found here: </a:t>
            </a:r>
            <a:r>
              <a:rPr lang="en-US" sz="22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hlinkClick r:id="rId2">
                  <a:extLst>
                    <a:ext uri="{A12FA001-AC4F-418D-AE19-62706E023703}">
                      <ahyp:hlinkClr xmlns:ahyp="http://schemas.microsoft.com/office/drawing/2018/hyperlinkcolor" val="tx"/>
                    </a:ext>
                  </a:extLst>
                </a:hlinkClick>
              </a:rPr>
              <a:t>Fact Sheet</a:t>
            </a:r>
            <a:r>
              <a:rPr lang="en-US" sz="22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Providers can also contact their Medicare Administrative Contractor for any questions.</a:t>
            </a:r>
          </a:p>
          <a:p>
            <a:endParaRPr lang="en-US" sz="105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1050" dirty="0">
              <a:latin typeface="Arial Black" panose="020B0A04020102020204" pitchFamily="34" charset="0"/>
            </a:endParaRPr>
          </a:p>
        </p:txBody>
      </p:sp>
      <p:sp>
        <p:nvSpPr>
          <p:cNvPr id="4" name="Date Placeholder 3">
            <a:extLst>
              <a:ext uri="{FF2B5EF4-FFF2-40B4-BE49-F238E27FC236}">
                <a16:creationId xmlns:a16="http://schemas.microsoft.com/office/drawing/2014/main" id="{510FBB83-C077-4EBC-8A77-805948F6EE4E}"/>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8E62EEB1-3060-41D4-B12D-7E8A80CE627B}"/>
              </a:ext>
            </a:extLst>
          </p:cNvPr>
          <p:cNvSpPr>
            <a:spLocks noGrp="1"/>
          </p:cNvSpPr>
          <p:nvPr>
            <p:ph type="sldNum" sz="quarter" idx="12"/>
          </p:nvPr>
        </p:nvSpPr>
        <p:spPr/>
        <p:txBody>
          <a:bodyPr/>
          <a:lstStyle/>
          <a:p>
            <a:fld id="{5D86E084-3352-1048-A7D3-AB1A259C9C49}" type="slidenum">
              <a:rPr lang="en-US" smtClean="0"/>
              <a:pPr/>
              <a:t>7</a:t>
            </a:fld>
            <a:endParaRPr lang="en-US"/>
          </a:p>
        </p:txBody>
      </p:sp>
      <p:sp>
        <p:nvSpPr>
          <p:cNvPr id="6" name="TextBox 5">
            <a:extLst>
              <a:ext uri="{FF2B5EF4-FFF2-40B4-BE49-F238E27FC236}">
                <a16:creationId xmlns:a16="http://schemas.microsoft.com/office/drawing/2014/main" id="{000CEC18-13C1-46FC-9481-07E5EBB2C651}"/>
              </a:ext>
            </a:extLst>
          </p:cNvPr>
          <p:cNvSpPr txBox="1"/>
          <p:nvPr/>
        </p:nvSpPr>
        <p:spPr>
          <a:xfrm>
            <a:off x="130629" y="5883483"/>
            <a:ext cx="8882742" cy="830997"/>
          </a:xfrm>
          <a:prstGeom prst="rect">
            <a:avLst/>
          </a:prstGeom>
          <a:solidFill>
            <a:srgbClr val="FFFF00"/>
          </a:solidFill>
        </p:spPr>
        <p:txBody>
          <a:bodyPr wrap="square" rtlCol="0">
            <a:spAutoFit/>
          </a:bodyPr>
          <a:lstStyle/>
          <a:p>
            <a:r>
              <a:rPr lang="en-US" sz="2400" dirty="0">
                <a:latin typeface="Arial Black" panose="020B0A04020102020204" pitchFamily="34" charset="0"/>
                <a:hlinkClick r:id="rId3"/>
              </a:rPr>
              <a:t>https://www.cms.gov/files/document/Accelerated-and-Advanced-Payments-Fact-Sheet.pdf</a:t>
            </a:r>
            <a:endParaRPr lang="en-US" sz="2400" dirty="0">
              <a:latin typeface="Arial Black" panose="020B0A04020102020204" pitchFamily="34" charset="0"/>
            </a:endParaRPr>
          </a:p>
        </p:txBody>
      </p:sp>
    </p:spTree>
    <p:extLst>
      <p:ext uri="{BB962C8B-B14F-4D97-AF65-F5344CB8AC3E}">
        <p14:creationId xmlns:p14="http://schemas.microsoft.com/office/powerpoint/2010/main" val="898363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C6FA-E379-4F5F-957A-E6A2CB576223}"/>
              </a:ext>
            </a:extLst>
          </p:cNvPr>
          <p:cNvSpPr>
            <a:spLocks noGrp="1"/>
          </p:cNvSpPr>
          <p:nvPr>
            <p:ph type="title"/>
          </p:nvPr>
        </p:nvSpPr>
        <p:spPr>
          <a:xfrm>
            <a:off x="457200" y="163286"/>
            <a:ext cx="8229600" cy="1143000"/>
          </a:xfrm>
        </p:spPr>
        <p:txBody>
          <a:bodyPr/>
          <a:lstStyle/>
          <a:p>
            <a:r>
              <a:rPr lang="en-US" dirty="0">
                <a:latin typeface="Arial Black" panose="020B0A04020102020204" pitchFamily="34" charset="0"/>
              </a:rPr>
              <a:t>ELIGIBILITY</a:t>
            </a:r>
          </a:p>
        </p:txBody>
      </p:sp>
      <p:sp>
        <p:nvSpPr>
          <p:cNvPr id="3" name="Content Placeholder 2">
            <a:extLst>
              <a:ext uri="{FF2B5EF4-FFF2-40B4-BE49-F238E27FC236}">
                <a16:creationId xmlns:a16="http://schemas.microsoft.com/office/drawing/2014/main" id="{856F1427-CFF3-4BA9-86F0-C5E28127B3E1}"/>
              </a:ext>
            </a:extLst>
          </p:cNvPr>
          <p:cNvSpPr>
            <a:spLocks noGrp="1"/>
          </p:cNvSpPr>
          <p:nvPr>
            <p:ph idx="1"/>
          </p:nvPr>
        </p:nvSpPr>
        <p:spPr>
          <a:xfrm>
            <a:off x="0" y="1045029"/>
            <a:ext cx="9144000" cy="5649685"/>
          </a:xfrm>
        </p:spPr>
        <p:txBody>
          <a:bodyPr>
            <a:normAutofit fontScale="40000" lnSpcReduction="20000"/>
          </a:bodyPr>
          <a:lstStyle/>
          <a:p>
            <a:r>
              <a:rPr lang="en-US" sz="6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To qualify for advance/accelerated payments the provider/supplier must: </a:t>
            </a:r>
          </a:p>
          <a:p>
            <a:pPr lvl="1"/>
            <a:r>
              <a:rPr lang="en-US" sz="5500" dirty="0">
                <a:solidFill>
                  <a:srgbClr val="002060"/>
                </a:solidFill>
                <a:latin typeface="Arial Black" panose="020B0A04020102020204" pitchFamily="34" charset="0"/>
              </a:rPr>
              <a:t>1. Have billed Medicare for claims within 180 days immediately prior to the date of signature on the provider’s/supplier’s request form, </a:t>
            </a:r>
          </a:p>
          <a:p>
            <a:pPr lvl="1"/>
            <a:r>
              <a:rPr lang="en-US" sz="5500" dirty="0">
                <a:solidFill>
                  <a:srgbClr val="002060"/>
                </a:solidFill>
                <a:latin typeface="Arial Black" panose="020B0A04020102020204" pitchFamily="34" charset="0"/>
              </a:rPr>
              <a:t>2. Not be in bankruptcy, </a:t>
            </a:r>
          </a:p>
          <a:p>
            <a:pPr lvl="1"/>
            <a:r>
              <a:rPr lang="en-US" sz="5500" dirty="0">
                <a:solidFill>
                  <a:srgbClr val="002060"/>
                </a:solidFill>
                <a:latin typeface="Arial Black" panose="020B0A04020102020204" pitchFamily="34" charset="0"/>
              </a:rPr>
              <a:t>3. Not be under active medical review or program integrity investigation, and </a:t>
            </a:r>
          </a:p>
          <a:p>
            <a:pPr lvl="1"/>
            <a:r>
              <a:rPr lang="en-US" sz="5500" dirty="0">
                <a:solidFill>
                  <a:srgbClr val="002060"/>
                </a:solidFill>
                <a:latin typeface="Arial Black" panose="020B0A04020102020204" pitchFamily="34" charset="0"/>
              </a:rPr>
              <a:t>4. Not have any outstanding delinquent Medicare overpayments.</a:t>
            </a:r>
          </a:p>
          <a:p>
            <a:r>
              <a:rPr lang="en-US" sz="6000" b="1" i="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Amount of Payment</a:t>
            </a:r>
            <a:r>
              <a:rPr lang="en-US" sz="6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Qualified providers/suppliers will be asked to request a specific amount using an Accelerated or Advance Payment Request form provided on each MAC’s website. Most providers and suppliers will be able to request up to 100% of the Medicare payment amount for a three-month period.  </a:t>
            </a:r>
          </a:p>
          <a:p>
            <a:endParaRPr lang="en-US" dirty="0"/>
          </a:p>
          <a:p>
            <a:endParaRPr lang="en-US" dirty="0"/>
          </a:p>
        </p:txBody>
      </p:sp>
      <p:sp>
        <p:nvSpPr>
          <p:cNvPr id="4" name="Date Placeholder 3">
            <a:extLst>
              <a:ext uri="{FF2B5EF4-FFF2-40B4-BE49-F238E27FC236}">
                <a16:creationId xmlns:a16="http://schemas.microsoft.com/office/drawing/2014/main" id="{C29D6868-E7F5-481D-95F3-F5BF8CC3C4C2}"/>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16E6D729-37F3-48FD-9B28-5234CED54E5F}"/>
              </a:ext>
            </a:extLst>
          </p:cNvPr>
          <p:cNvSpPr>
            <a:spLocks noGrp="1"/>
          </p:cNvSpPr>
          <p:nvPr>
            <p:ph type="sldNum" sz="quarter" idx="12"/>
          </p:nvPr>
        </p:nvSpPr>
        <p:spPr/>
        <p:txBody>
          <a:bodyPr/>
          <a:lstStyle/>
          <a:p>
            <a:fld id="{5D86E084-3352-1048-A7D3-AB1A259C9C49}" type="slidenum">
              <a:rPr lang="en-US" smtClean="0"/>
              <a:pPr/>
              <a:t>8</a:t>
            </a:fld>
            <a:endParaRPr lang="en-US"/>
          </a:p>
        </p:txBody>
      </p:sp>
    </p:spTree>
    <p:extLst>
      <p:ext uri="{BB962C8B-B14F-4D97-AF65-F5344CB8AC3E}">
        <p14:creationId xmlns:p14="http://schemas.microsoft.com/office/powerpoint/2010/main" val="334303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9E5F-CFF8-4A92-AB50-37DA8EBB6D0E}"/>
              </a:ext>
            </a:extLst>
          </p:cNvPr>
          <p:cNvSpPr>
            <a:spLocks noGrp="1"/>
          </p:cNvSpPr>
          <p:nvPr>
            <p:ph type="title"/>
          </p:nvPr>
        </p:nvSpPr>
        <p:spPr>
          <a:xfrm>
            <a:off x="0" y="42814"/>
            <a:ext cx="9144000" cy="1143000"/>
          </a:xfrm>
          <a:solidFill>
            <a:schemeClr val="bg1"/>
          </a:solidFill>
        </p:spPr>
        <p:txBody>
          <a:bodyPr>
            <a:normAutofit fontScale="90000"/>
          </a:bodyPr>
          <a:lstStyle/>
          <a:p>
            <a:r>
              <a:rPr lang="en-US" dirty="0">
                <a:solidFill>
                  <a:srgbClr val="0070C0"/>
                </a:solidFill>
                <a:latin typeface="Arial Black" panose="020B0A04020102020204" pitchFamily="34" charset="0"/>
              </a:rPr>
              <a:t>RECOUPMENT &amp; RECONCILLATION</a:t>
            </a:r>
          </a:p>
        </p:txBody>
      </p:sp>
      <p:sp>
        <p:nvSpPr>
          <p:cNvPr id="3" name="Content Placeholder 2">
            <a:extLst>
              <a:ext uri="{FF2B5EF4-FFF2-40B4-BE49-F238E27FC236}">
                <a16:creationId xmlns:a16="http://schemas.microsoft.com/office/drawing/2014/main" id="{EE91F14F-9200-47EE-89D2-C654DC56CBDA}"/>
              </a:ext>
            </a:extLst>
          </p:cNvPr>
          <p:cNvSpPr>
            <a:spLocks noGrp="1"/>
          </p:cNvSpPr>
          <p:nvPr>
            <p:ph idx="1"/>
          </p:nvPr>
        </p:nvSpPr>
        <p:spPr>
          <a:xfrm>
            <a:off x="0" y="927764"/>
            <a:ext cx="9051471" cy="5802086"/>
          </a:xfrm>
        </p:spPr>
        <p:txBody>
          <a:bodyPr>
            <a:normAutofit fontScale="85000" lnSpcReduction="20000"/>
          </a:bodyPr>
          <a:lstStyle/>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provider can continue to submit claims as usual after the issuance of accelerated or advance payment;</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Recoupment will not begin for 120 days. Providers will receive full payments for their claims during the 120-day delay period.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the end of the 120-day period, the recoupment process will begin and every claim submitted by provider will be offset from the new claims to repay accelerated advanced payment. Thus, instead of receiving payment for newly submitted claims, the provider’s outstanding accelerated/advance payment balance is reduced by the claim payment amount. This process is automatic.</a:t>
            </a:r>
          </a:p>
          <a:p>
            <a:endParaRPr lang="en-US" dirty="0"/>
          </a:p>
        </p:txBody>
      </p:sp>
      <p:sp>
        <p:nvSpPr>
          <p:cNvPr id="4" name="Date Placeholder 3">
            <a:extLst>
              <a:ext uri="{FF2B5EF4-FFF2-40B4-BE49-F238E27FC236}">
                <a16:creationId xmlns:a16="http://schemas.microsoft.com/office/drawing/2014/main" id="{710F9038-3256-4F37-B7BF-182A558BEB91}"/>
              </a:ext>
            </a:extLst>
          </p:cNvPr>
          <p:cNvSpPr>
            <a:spLocks noGrp="1"/>
          </p:cNvSpPr>
          <p:nvPr>
            <p:ph type="dt" sz="half" idx="10"/>
          </p:nvPr>
        </p:nvSpPr>
        <p:spPr/>
        <p:txBody>
          <a:bodyPr/>
          <a:lstStyle/>
          <a:p>
            <a:fld id="{5E4C8D35-40E7-4581-974F-4DA0128AD499}" type="datetime1">
              <a:rPr lang="en-US" smtClean="0"/>
              <a:pPr/>
              <a:t>4/17/2020</a:t>
            </a:fld>
            <a:endParaRPr lang="en-US"/>
          </a:p>
        </p:txBody>
      </p:sp>
      <p:sp>
        <p:nvSpPr>
          <p:cNvPr id="5" name="Slide Number Placeholder 4">
            <a:extLst>
              <a:ext uri="{FF2B5EF4-FFF2-40B4-BE49-F238E27FC236}">
                <a16:creationId xmlns:a16="http://schemas.microsoft.com/office/drawing/2014/main" id="{17640F44-A3A6-413E-9BA3-2A6B5161F74D}"/>
              </a:ext>
            </a:extLst>
          </p:cNvPr>
          <p:cNvSpPr>
            <a:spLocks noGrp="1"/>
          </p:cNvSpPr>
          <p:nvPr>
            <p:ph type="sldNum" sz="quarter" idx="12"/>
          </p:nvPr>
        </p:nvSpPr>
        <p:spPr/>
        <p:txBody>
          <a:bodyPr/>
          <a:lstStyle/>
          <a:p>
            <a:fld id="{5D86E084-3352-1048-A7D3-AB1A259C9C49}" type="slidenum">
              <a:rPr lang="en-US" smtClean="0"/>
              <a:pPr/>
              <a:t>9</a:t>
            </a:fld>
            <a:endParaRPr lang="en-US"/>
          </a:p>
        </p:txBody>
      </p:sp>
    </p:spTree>
    <p:extLst>
      <p:ext uri="{BB962C8B-B14F-4D97-AF65-F5344CB8AC3E}">
        <p14:creationId xmlns:p14="http://schemas.microsoft.com/office/powerpoint/2010/main" val="343901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HS PPT Template for after 5-6-13">
  <a:themeElements>
    <a:clrScheme name="Noridian Healthcare Solutions Color Palette">
      <a:dk1>
        <a:sysClr val="windowText" lastClr="000000"/>
      </a:dk1>
      <a:lt1>
        <a:sysClr val="window" lastClr="FFFFFF"/>
      </a:lt1>
      <a:dk2>
        <a:srgbClr val="000000"/>
      </a:dk2>
      <a:lt2>
        <a:srgbClr val="FFFFFF"/>
      </a:lt2>
      <a:accent1>
        <a:srgbClr val="0069AA"/>
      </a:accent1>
      <a:accent2>
        <a:srgbClr val="A2C02F"/>
      </a:accent2>
      <a:accent3>
        <a:srgbClr val="0095BE"/>
      </a:accent3>
      <a:accent4>
        <a:srgbClr val="591A62"/>
      </a:accent4>
      <a:accent5>
        <a:srgbClr val="E4562F"/>
      </a:accent5>
      <a:accent6>
        <a:srgbClr val="F6B327"/>
      </a:accent6>
      <a:hlink>
        <a:srgbClr val="0069AA"/>
      </a:hlink>
      <a:folHlink>
        <a:srgbClr val="A2C0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NHS PPT Template for after 5-6-13</Template>
  <TotalTime>1003</TotalTime>
  <Words>4819</Words>
  <Application>Microsoft Office PowerPoint</Application>
  <PresentationFormat>On-screen Show (4:3)</PresentationFormat>
  <Paragraphs>432</Paragraphs>
  <Slides>51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Black</vt:lpstr>
      <vt:lpstr>Calibri</vt:lpstr>
      <vt:lpstr>Cooper Black</vt:lpstr>
      <vt:lpstr>NHS PPT Template for after 5-6-13</vt:lpstr>
      <vt:lpstr>MEDICARE FOR RADIOLOGISTS: What is New for 2020-2021</vt:lpstr>
      <vt:lpstr>WE WILL DISCUSS</vt:lpstr>
      <vt:lpstr>NORIDIAN HOT LINE</vt:lpstr>
      <vt:lpstr>CARES Act Provider Relief Fund</vt:lpstr>
      <vt:lpstr>PowerPoint Presentation</vt:lpstr>
      <vt:lpstr>Accelerated/Advance Payment Program for Medicare Providers </vt:lpstr>
      <vt:lpstr>Accelerated/Advance Payment Program for Medicare Providers </vt:lpstr>
      <vt:lpstr>ELIGIBILITY</vt:lpstr>
      <vt:lpstr>RECOUPMENT &amp; RECONCILLATION</vt:lpstr>
      <vt:lpstr>REQUESTING ADVANCED PAYMENT</vt:lpstr>
      <vt:lpstr>PowerPoint Presentation</vt:lpstr>
      <vt:lpstr>PowerPoint Presentation</vt:lpstr>
      <vt:lpstr>DOCUMENTING REASONABLE &amp; NECESSARY:</vt:lpstr>
      <vt:lpstr>LOOKING AT EMR CLAIMS</vt:lpstr>
      <vt:lpstr>EMR-CLINICAL CHARTS AND RADIOLOGISTS</vt:lpstr>
      <vt:lpstr>PowerPoint Presentation</vt:lpstr>
      <vt:lpstr>TARGETED PROBE AND EDUCATION</vt:lpstr>
      <vt:lpstr>Your facility was selected for review based on data analysis. A trending graph is provided below comparing your facility’s six month billing data to previous six month billing data for XXXXX  It indicates an increased utilization of this code as compared to your previous utilization data.  </vt:lpstr>
      <vt:lpstr>PowerPoint Presentation</vt:lpstr>
      <vt:lpstr>SOME RECENT CLINICAL REVIEWS (AUDITS) INVOLVING RADIOLOGY AND RADIATION THERAPY</vt:lpstr>
      <vt:lpstr>NATIONAL / LOCAL COVERAGE DETERMINATIONS ARE CHANGING</vt:lpstr>
      <vt:lpstr>NCD’S AFFECTING RADIOLOGY</vt:lpstr>
      <vt:lpstr>LOCAL COVERAGE DETERMINATIONS</vt:lpstr>
      <vt:lpstr>NORIDIAN LCDs AFFECTING RADIOLOGY</vt:lpstr>
      <vt:lpstr>PowerPoint Presentation</vt:lpstr>
      <vt:lpstr>PATIENT RELATIONSHIP CATEGORIES FOR MACRA / MIPS</vt:lpstr>
      <vt:lpstr>PowerPoint Presentation</vt:lpstr>
      <vt:lpstr>CMS Patient Relationship Categories and Codes</vt:lpstr>
      <vt:lpstr>CMS Patient Relationship Categories and Codes</vt:lpstr>
      <vt:lpstr>EVALUATION AND MANAGEMENT: 2020 AND BEYOND</vt:lpstr>
      <vt:lpstr>PowerPoint Presentation</vt:lpstr>
      <vt:lpstr>SUMMARY OF AMA REVISIONS: 2021</vt:lpstr>
      <vt:lpstr>SUMMARY OF REVISIONS 2021</vt:lpstr>
      <vt:lpstr>SUMMARY OF REVISIONS</vt:lpstr>
      <vt:lpstr>AND MORE IN 2021….FROM CMS</vt:lpstr>
      <vt:lpstr>PowerPoint Presentation</vt:lpstr>
      <vt:lpstr>PowerPoint Presentation</vt:lpstr>
      <vt:lpstr>PowerPoint Presentation</vt:lpstr>
      <vt:lpstr>PowerPoint Presentation</vt:lpstr>
      <vt:lpstr>APPROPRIATE USE CRITERIA: AUC</vt:lpstr>
      <vt:lpstr>PRIORITY CLINICAL AREAS</vt:lpstr>
      <vt:lpstr>2020: VOLUNTARY PARTICIPATION</vt:lpstr>
      <vt:lpstr>EXCEPTIONS AND CONSEQUENCES</vt:lpstr>
      <vt:lpstr>HCPCS MODIFIERS TO USE</vt:lpstr>
      <vt:lpstr>HCPCS MODIFIERS TO USE</vt:lpstr>
      <vt:lpstr>ADDITIONAL G CODES NEEDED</vt:lpstr>
      <vt:lpstr>ADDITIONAL G CODES NEEDED</vt:lpstr>
      <vt:lpstr>ADDITIONAL G CODES NEEDED</vt:lpstr>
      <vt:lpstr>SOME FUTURE THOUGHT</vt:lpstr>
      <vt:lpstr>PowerPoint Presentation</vt:lpstr>
      <vt:lpstr>A FINAL THOUGHT : COMMUNICATION IN MEDICINE</vt:lpstr>
    </vt:vector>
  </TitlesOfParts>
  <Company>Noridian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id06949</dc:creator>
  <cp:lastModifiedBy>Arthur Lurvey</cp:lastModifiedBy>
  <cp:revision>138</cp:revision>
  <cp:lastPrinted>2012-08-01T15:16:59Z</cp:lastPrinted>
  <dcterms:created xsi:type="dcterms:W3CDTF">2013-05-06T18:13:16Z</dcterms:created>
  <dcterms:modified xsi:type="dcterms:W3CDTF">2020-04-17T17:09:29Z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